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8" r:id="rId4"/>
    <p:sldId id="266" r:id="rId5"/>
    <p:sldId id="268" r:id="rId6"/>
    <p:sldId id="263" r:id="rId7"/>
    <p:sldId id="272" r:id="rId8"/>
    <p:sldId id="269" r:id="rId9"/>
    <p:sldId id="270" r:id="rId10"/>
    <p:sldId id="271" r:id="rId11"/>
    <p:sldId id="273" r:id="rId12"/>
    <p:sldId id="274" r:id="rId13"/>
    <p:sldId id="279" r:id="rId14"/>
    <p:sldId id="275" r:id="rId15"/>
    <p:sldId id="280" r:id="rId16"/>
    <p:sldId id="276" r:id="rId17"/>
    <p:sldId id="277" r:id="rId18"/>
    <p:sldId id="278" r:id="rId19"/>
    <p:sldId id="281" r:id="rId20"/>
    <p:sldId id="282" r:id="rId21"/>
    <p:sldId id="283" r:id="rId22"/>
    <p:sldId id="284" r:id="rId23"/>
    <p:sldId id="259" r:id="rId24"/>
    <p:sldId id="285" r:id="rId25"/>
    <p:sldId id="286" r:id="rId26"/>
    <p:sldId id="287" r:id="rId27"/>
    <p:sldId id="288" r:id="rId28"/>
    <p:sldId id="289" r:id="rId29"/>
    <p:sldId id="267" r:id="rId30"/>
    <p:sldId id="290" r:id="rId31"/>
    <p:sldId id="291" r:id="rId32"/>
    <p:sldId id="292" r:id="rId33"/>
    <p:sldId id="264" r:id="rId34"/>
    <p:sldId id="265" r:id="rId35"/>
    <p:sldId id="26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2D86"/>
    <a:srgbClr val="003FBC"/>
    <a:srgbClr val="0C58EF"/>
    <a:srgbClr val="3C79F2"/>
    <a:srgbClr val="739FF6"/>
    <a:srgbClr val="FFFFFF"/>
    <a:srgbClr val="3876F2"/>
    <a:srgbClr val="004FEE"/>
    <a:srgbClr val="426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3962" autoAdjust="0"/>
  </p:normalViewPr>
  <p:slideViewPr>
    <p:cSldViewPr snapToGrid="0">
      <p:cViewPr varScale="1">
        <p:scale>
          <a:sx n="83" d="100"/>
          <a:sy n="83" d="100"/>
        </p:scale>
        <p:origin x="59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미현" userId="f127460c-87ff-4652-97ef-dcfe9341f607" providerId="ADAL" clId="{76FAEF98-49A4-4D00-A633-905C5AAFE966}"/>
    <pc:docChg chg="modSld">
      <pc:chgData name="이미현" userId="f127460c-87ff-4652-97ef-dcfe9341f607" providerId="ADAL" clId="{76FAEF98-49A4-4D00-A633-905C5AAFE966}" dt="2019-04-30T14:21:50.934" v="9" actId="14100"/>
      <pc:docMkLst>
        <pc:docMk/>
      </pc:docMkLst>
      <pc:sldChg chg="modSp">
        <pc:chgData name="이미현" userId="f127460c-87ff-4652-97ef-dcfe9341f607" providerId="ADAL" clId="{76FAEF98-49A4-4D00-A633-905C5AAFE966}" dt="2019-04-30T14:21:50.934" v="9" actId="14100"/>
        <pc:sldMkLst>
          <pc:docMk/>
          <pc:sldMk cId="1497620451" sldId="262"/>
        </pc:sldMkLst>
        <pc:spChg chg="mod">
          <ac:chgData name="이미현" userId="f127460c-87ff-4652-97ef-dcfe9341f607" providerId="ADAL" clId="{76FAEF98-49A4-4D00-A633-905C5AAFE966}" dt="2019-04-30T14:21:50.934" v="9" actId="14100"/>
          <ac:spMkLst>
            <pc:docMk/>
            <pc:sldMk cId="1497620451" sldId="262"/>
            <ac:spMk id="9" creationId="{EA456E9B-B6EF-408C-9190-18C008039CF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6:57.2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27,'1'-1,"-1"0,0 1,0-1,1 0,-1 0,1 0,-1 0,1 0,-1 1,1-1,0 0,-1 1,1-1,0 0,-1 1,1-1,0 1,0-1,0 1,0-1,-1 1,1 0,0-1,0 1,0 0,0 0,2-1,31-3,-29 3,399-4,-219 8,412-3,-575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32:16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0,'1420'0,"-1399"0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32:27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95,'760'0,"-721"2,52 9,-52-5,55 1,912-8,-972-1,-1-2,1-1,-1-2,37-12,-32 8,0 2,62-7,10 3,30-2,-108 13,43-8,-60 8,12-3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3:45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0,'43'2,"50"9,31 1,389-12,-491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3:50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3,'98'-1,"-26"-1,1 3,112 16,-121-3,-34-7,1-1,-1-2,34 1,-15-5,-27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4:02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0,'26'2,"1"0,28 7,34 3,21 1,-69-7,60 1,-58-5,-1 1,0 2,55 15,-76-15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4:05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24,'697'0,"-679"-1,0 0,31-8,10-2,-35 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34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3,'187'-2,"200"4,-244 10,72 1,642-14,-833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35.6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0,'860'0,"-815"2,48 9,27 1,281-11,-379-1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3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52,'0'-2,"0"1,1-1,-1 0,1 1,-1-1,1 0,-1 1,1-1,0 1,0-1,0 1,0-1,0 1,0 0,0-1,1 1,-1 0,0 0,1 0,-1 0,1 0,-1 0,1 0,-1 1,1-1,0 0,-1 1,1 0,3-1,60-7,-51 7,152-5,267 23,162 61,-223-9,-353-64,26 6,1-2,59 3,-82-11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38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26,'1003'0,"-964"-2,51-9,25-1,-93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6:59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78,'0'-1,"0"0,1 1,-1-1,0 0,1 0,-1 0,1 1,0-1,-1 0,1 0,0 1,-1-1,1 1,0-1,0 1,-1-1,1 1,0-1,0 1,0-1,0 1,0 0,0 0,-1 0,1-1,0 1,2 0,34-3,-29 2,523-7,-325 10,2260-1,-2439-3,1-1,-1-1,40-11,-36 7,66-7,508 9,-336 9,1079-3,-1321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39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1,'1621'0,"-1600"0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41.5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27,'421'-15,"169"4,-379 13,-190-2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44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1 102,'0'2,"1"-1,0 0,-1 0,1 0,0 0,0 0,0 0,0-1,0 1,0 0,0 0,0-1,0 1,0 0,0-1,0 1,0-1,1 0,-1 1,0-1,0 0,1 0,1 1,36 4,-35-5,340 6,-191-9,-20 5,146-5,-186-7,159-39,-233 45,49-9,-45 10,0-1,41-13,-47 11,1 1,0 0,0 2,1 0,-1 1,24 1,-21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46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0,'1221'0,"-1200"0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47.6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26,'0'-4,"8"-2,16 1,21 1,23 1,14 1,13 1,-1 0,-11 1,-17 0,-19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48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1,'77'9,"-6"1,428-6,-39-2,-290 21,-151-22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50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1,'74'4,"131"23,-98-10,79 14,-98-14,0-4,167 4,-51-16,85-5,-265 1,-3-3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49:5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1,'1494'0,"-1473"0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9T06:50:23.2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0,'1107'0,"-1087"1,1 1,-1 1,0 1,0 1,31 11,-40-12,3-1,0 0,0-1,0 0,1-2,19 0,-18-1,-1 2,1-1,-1 2,20 4,2 1,1-2,0-1,-1-2,66-5,-15 1,15 0,116 4,-139 10,-52-8,50 4,-4-7,138-4,-143-8,-46 7,39-4,-43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07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2,'47'0,"9"-1,0 2,85 14,-104-10,-1-2,41-1,-37-1,60 7,-15 2,0-4,122-8,62 4,-192 10,-56-7,-1-2,27 2,810-3,-421-5,222 3,-611 2,45 9,32 0,143 2,95 0,1123-13,-1454-1,62-13,-18 3,-39 6,0-2,-1 0,47-18,-56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10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10,'1073'0,"-1024"-4,-28-2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14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0 202,'0'-1,"1"0,-1 1,1-1,-1 0,1 0,0 0,-1 1,1-1,0 0,-1 0,1 1,0-1,0 1,0-1,0 1,-1-1,1 1,0 0,0-1,0 1,0 0,0-1,0 1,0 0,1 0,33-4,-30 3,263-13,-23 2,260-40,-425 39,-49 7,0 2,41-1,-2 5,0-4,1-2,108-24,-142 24,0 2,0 1,1 1,46 6,3-2,-85-2,483-19,-374 11,148 8,-101 3,5567-3,-5716 0,0 0,0 1,0 1,0-1,9 4,-2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16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1,'4'0,"6"0,10 0,5 0,3 0,1 0,4 0,0 0,-1 0,3 0,-1 0,-1 0,-3 4,-2 1,-5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19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0,'3260'0,"-3220"0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17:22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0,'0'2,"1"-1,-1 0,1 0,-1 0,1 0,0 0,-1 0,1 0,0 0,0 0,0 0,0 0,0 0,0 0,0-1,0 1,0 0,0-1,0 1,1-1,-1 1,0-1,0 0,0 0,1 1,-1-1,0 0,2 0,44 4,-41-4,589 4,-308-7,2858 3,-3123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8T09:32:14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0,'277'19,"-202"-12,-61-4,-1-1,1 2,-1 0,17 7,-17-6,0 0,1-1,-1 0,22 3,274-5,-155-5,180 3,-320 2,0-1,-1 2,1 0,-1 0,24 10,29 7,-42-15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F1F6-B585-42BA-AA60-3707CD661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EF2DE-AE56-4EEB-8FF0-D154A829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5528-3439-4182-9F3A-AC03BEE9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CFAF-E33C-4446-934B-B768FAE5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49EC1-19B5-4955-8D9A-8D1F1AA7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F4308-4AE4-4F12-AF06-27F8BDC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8C5633-7B29-4C50-BAD2-7FD68DAFD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C7566-CE4C-4206-A09A-36EFB82E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48AAF-7D3B-4D61-8ADA-2569CAF8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07E0E-5B73-4B44-8A0C-E90DF68A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CEB55-F49D-4FC3-B6EC-8352046F5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90F5-E040-4C2B-94A5-84EC47BF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98FD3-B888-4AE3-BD6D-B50D4522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D9630-591D-43B0-A2F7-C3E6F01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03017-A3F5-41E8-8F27-DACC572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2091-6A16-432B-8475-A65B4561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B8F32-D8A6-4836-BA4B-405E97AF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B2B8E-CFEE-45B4-B288-B5003521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C7F6D-5167-4418-AD31-31EE952F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BC0B5-9D20-485D-B3CC-E5E2130F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AB0D-039D-4812-9AC2-F2D3840F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D75EE-6638-4848-AD39-106B5C59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5D080-A4C0-4A15-B730-87FA9B4D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8BB75-F3E8-4345-9DE1-FA67FFAF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53F6-BEFC-4C02-A864-FE39AAE5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94E3-1FCB-4DFE-9C34-5E21946C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821D4-B58A-4DF5-AAAF-F9F2D46B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5BDE3F-4A8E-441E-AA2A-F202D066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5F762-2D1A-4CE6-8BE6-954859A7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09D95-5C9D-4B84-B690-37F283EE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8E951-B05B-4A18-88CC-3F3DBEA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24F9-C9E1-4A45-9542-25A7F5FF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C5C9F-1BC3-41BE-9485-24C99142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06AE8-4285-4EB5-BA5B-0F4A14EE5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4091C5-8812-4DBD-87C6-650CBEF1D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7F96A0-5503-49B6-8ABD-2C8FEF63E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D581A-757D-4C3D-A46F-927A24FC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13E068-3D4D-4728-88EC-1BFCFFB3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68930A-77D6-4F3C-B2AC-6216ACB4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A783B-FC60-413C-8AFF-45DABD30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4BB095-ECAC-49D9-97E6-0CA03AE0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F104B0-37B7-42C9-A9A5-EFF66F5F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19A77E-63DA-4183-9355-F8045F9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4410A0-16D2-4AB8-969A-BED8940A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40F3A-C2B3-4321-B16A-85DCDBCA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F3507-8E88-48F4-98A6-6D9E1237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03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3A310-13B0-4172-B318-00469190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D85F0-34CA-422D-B528-3CA5FC63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186287-786F-4079-A007-8B5FBFB20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C599A-B145-40F9-8ED8-B2124C76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4208A-277C-4CA5-8DBC-B4342AD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1D13-A47A-42B8-9193-0D4334D8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FEF22-2F1F-4CEE-B488-1CC2D02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C015C-5C6E-4F46-A820-6BC2D0D12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3E9D1-44F6-4A08-8E8B-AB3F4549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8DC-C522-47F7-BDC1-8C914B73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BE632-ECF0-463B-B421-367066CE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81BC6-FB70-4E57-9D53-9BEA9822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3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lumMod val="0"/>
                <a:lumOff val="100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31D9B-A5FA-460C-8C92-717E5EBD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416E9-EE74-4EB4-AA40-DC89F68C2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CDB24-6F79-461C-8BA5-0387559D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EC624-1F8B-48E9-891F-119048430880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4D41D-FC9F-48F4-8421-AD5EACF9D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3FDF1-347B-49A4-902E-28926646D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NULL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1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16.xml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NULL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2" Type="http://schemas.openxmlformats.org/officeDocument/2006/relationships/image" Target="../media/image39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0.xml"/><Relationship Id="rId24" Type="http://schemas.openxmlformats.org/officeDocument/2006/relationships/image" Target="NUL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10" Type="http://schemas.openxmlformats.org/officeDocument/2006/relationships/image" Target="NULL"/><Relationship Id="rId19" Type="http://schemas.openxmlformats.org/officeDocument/2006/relationships/customXml" Target="../ink/ink24.xml"/><Relationship Id="rId4" Type="http://schemas.openxmlformats.org/officeDocument/2006/relationships/image" Target="NULL"/><Relationship Id="rId9" Type="http://schemas.openxmlformats.org/officeDocument/2006/relationships/customXml" Target="../ink/ink19.xm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customXml" Target="../ink/ink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1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2" Type="http://schemas.openxmlformats.org/officeDocument/2006/relationships/image" Target="../media/image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6">
            <a:extLst>
              <a:ext uri="{FF2B5EF4-FFF2-40B4-BE49-F238E27FC236}">
                <a16:creationId xmlns:a16="http://schemas.microsoft.com/office/drawing/2014/main" id="{E5B74159-C33E-4ADD-8C0A-5E5072FC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1" r="10871"/>
          <a:stretch>
            <a:fillRect/>
          </a:stretch>
        </p:blipFill>
        <p:spPr>
          <a:xfrm>
            <a:off x="-1" y="-23492"/>
            <a:ext cx="12192000" cy="6857107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EA456E9B-B6EF-408C-9190-18C008039CFE}"/>
              </a:ext>
            </a:extLst>
          </p:cNvPr>
          <p:cNvSpPr/>
          <p:nvPr/>
        </p:nvSpPr>
        <p:spPr>
          <a:xfrm>
            <a:off x="-2" y="-19049"/>
            <a:ext cx="12192001" cy="6877049"/>
          </a:xfrm>
          <a:prstGeom prst="rect">
            <a:avLst/>
          </a:prstGeom>
          <a:gradFill flip="none" rotWithShape="1">
            <a:gsLst>
              <a:gs pos="33000">
                <a:schemeClr val="accent1">
                  <a:lumMod val="75000"/>
                  <a:alpha val="84000"/>
                </a:scheme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088969" y="1967851"/>
            <a:ext cx="4014056" cy="2836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088969" y="2083968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088969" y="4306292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학   회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7" y="2744640"/>
            <a:ext cx="4814591" cy="136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4088972" y="2595632"/>
            <a:ext cx="401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S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I</a:t>
            </a:r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O R</a:t>
            </a:r>
            <a:endParaRPr lang="ko-KR" altLang="en-US" sz="9600" b="1" i="1" spc="-100" dirty="0">
              <a:solidFill>
                <a:schemeClr val="bg1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2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통신방법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데이터를 수신하는 장치는 데이터를 수신했음을 </a:t>
            </a:r>
            <a:r>
              <a:rPr lang="ko-KR" altLang="en-US" dirty="0" err="1"/>
              <a:t>알려야함</a:t>
            </a:r>
            <a:r>
              <a:rPr lang="en-US" altLang="ko-KR" dirty="0"/>
              <a:t>(ACK)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전송이 </a:t>
            </a:r>
            <a:r>
              <a:rPr lang="ko-KR" altLang="en-US" dirty="0" err="1"/>
              <a:t>끝난후</a:t>
            </a:r>
            <a:r>
              <a:rPr lang="ko-KR" altLang="en-US" dirty="0"/>
              <a:t> </a:t>
            </a:r>
            <a:r>
              <a:rPr lang="en-US" altLang="ko-KR" dirty="0"/>
              <a:t>SDA</a:t>
            </a:r>
            <a:r>
              <a:rPr lang="ko-KR" altLang="en-US" dirty="0"/>
              <a:t>는 </a:t>
            </a:r>
            <a:r>
              <a:rPr lang="en-US" altLang="ko-KR" dirty="0"/>
              <a:t>HIGH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데이터를 수신하는 장치는 </a:t>
            </a:r>
            <a:r>
              <a:rPr lang="en-US" altLang="ko-KR" dirty="0"/>
              <a:t>LOW</a:t>
            </a:r>
            <a:r>
              <a:rPr lang="ko-KR" altLang="en-US" dirty="0"/>
              <a:t>신호를 보내 데이터가 수신되었음을 알린다</a:t>
            </a:r>
            <a:r>
              <a:rPr lang="en-US" altLang="ko-KR" dirty="0"/>
              <a:t>.(ACK</a:t>
            </a:r>
            <a:r>
              <a:rPr lang="ko-KR" altLang="en-US" dirty="0"/>
              <a:t> 신호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만약 </a:t>
            </a:r>
            <a:r>
              <a:rPr lang="en-US" altLang="ko-KR" dirty="0"/>
              <a:t>SDA</a:t>
            </a:r>
            <a:r>
              <a:rPr lang="ko-KR" altLang="en-US" dirty="0"/>
              <a:t>가 </a:t>
            </a:r>
            <a:r>
              <a:rPr lang="en-US" altLang="ko-KR" dirty="0"/>
              <a:t>HIGH</a:t>
            </a:r>
            <a:r>
              <a:rPr lang="ko-KR" altLang="en-US" dirty="0"/>
              <a:t>라면 </a:t>
            </a:r>
            <a:r>
              <a:rPr lang="en-US" altLang="ko-KR" dirty="0"/>
              <a:t>NACK</a:t>
            </a:r>
            <a:r>
              <a:rPr lang="ko-KR" altLang="en-US" dirty="0"/>
              <a:t>으로 수신이 정상적으로 수신 되지 않음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3A7B51-76BF-2A6A-64A0-199F5F82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07" y="3787537"/>
            <a:ext cx="8497486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0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 방법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데이터를 수신하는 장치는 데이터를 수신했음을 </a:t>
            </a:r>
            <a:r>
              <a:rPr lang="ko-KR" altLang="en-US" dirty="0" err="1"/>
              <a:t>알려야함</a:t>
            </a:r>
            <a:r>
              <a:rPr lang="en-US" altLang="ko-KR" dirty="0"/>
              <a:t>(ACK)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전송이 </a:t>
            </a:r>
            <a:r>
              <a:rPr lang="ko-KR" altLang="en-US" dirty="0" err="1"/>
              <a:t>끝난후</a:t>
            </a:r>
            <a:r>
              <a:rPr lang="ko-KR" altLang="en-US" dirty="0"/>
              <a:t> </a:t>
            </a:r>
            <a:r>
              <a:rPr lang="en-US" altLang="ko-KR" dirty="0"/>
              <a:t>SDA</a:t>
            </a:r>
            <a:r>
              <a:rPr lang="ko-KR" altLang="en-US" dirty="0"/>
              <a:t>는 </a:t>
            </a:r>
            <a:r>
              <a:rPr lang="en-US" altLang="ko-KR" dirty="0"/>
              <a:t>HIGH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데이터를 수신하는 장치는 </a:t>
            </a:r>
            <a:r>
              <a:rPr lang="en-US" altLang="ko-KR" dirty="0"/>
              <a:t>LOW</a:t>
            </a:r>
            <a:r>
              <a:rPr lang="ko-KR" altLang="en-US" dirty="0"/>
              <a:t>신호를 보내 데이터가 수신되었음을 알린다</a:t>
            </a:r>
            <a:r>
              <a:rPr lang="en-US" altLang="ko-KR" dirty="0"/>
              <a:t>.(ACK</a:t>
            </a:r>
            <a:r>
              <a:rPr lang="ko-KR" altLang="en-US" dirty="0"/>
              <a:t> 신호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만약 </a:t>
            </a:r>
            <a:r>
              <a:rPr lang="en-US" altLang="ko-KR" dirty="0"/>
              <a:t>SDA</a:t>
            </a:r>
            <a:r>
              <a:rPr lang="ko-KR" altLang="en-US" dirty="0"/>
              <a:t>가 </a:t>
            </a:r>
            <a:r>
              <a:rPr lang="en-US" altLang="ko-KR" dirty="0"/>
              <a:t>HIGH</a:t>
            </a:r>
            <a:r>
              <a:rPr lang="ko-KR" altLang="en-US" dirty="0"/>
              <a:t>라면 </a:t>
            </a:r>
            <a:r>
              <a:rPr lang="en-US" altLang="ko-KR" dirty="0"/>
              <a:t>NACK</a:t>
            </a:r>
            <a:r>
              <a:rPr lang="ko-KR" altLang="en-US" dirty="0"/>
              <a:t>으로 수신이 정상적으로 수신 되지 않음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68AE1-C999-466C-D0EB-11D8D365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83" y="3429000"/>
            <a:ext cx="883090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-TWI</a:t>
            </a:r>
            <a:r>
              <a:rPr lang="ko-KR" altLang="en-US" dirty="0"/>
              <a:t> 초기화 하기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메인 </a:t>
            </a:r>
            <a:r>
              <a:rPr lang="ko-KR" altLang="en-US" dirty="0" err="1"/>
              <a:t>클록은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 err="1"/>
              <a:t>클록의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배 이상이어야 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FC754-C14F-EAD0-9A89-9E8D418A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50" y="2807913"/>
            <a:ext cx="4277322" cy="895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6E7156-9BA6-FD85-5592-40707748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41" y="3983919"/>
            <a:ext cx="7214779" cy="1664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4EAF507-AB0F-24C6-0303-8F3CE76CA00B}"/>
                  </a:ext>
                </a:extLst>
              </p14:cNvPr>
              <p14:cNvContentPartPr/>
              <p14:nvPr/>
            </p14:nvContentPartPr>
            <p14:xfrm>
              <a:off x="5531181" y="3370560"/>
              <a:ext cx="546120" cy="45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4EAF507-AB0F-24C6-0303-8F3CE76CA0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7181" y="3262560"/>
                <a:ext cx="6537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DA9F5EF-3FB3-06B9-6610-A456988E412B}"/>
                  </a:ext>
                </a:extLst>
              </p14:cNvPr>
              <p14:cNvContentPartPr/>
              <p14:nvPr/>
            </p14:nvContentPartPr>
            <p14:xfrm>
              <a:off x="6292941" y="3397200"/>
              <a:ext cx="51912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DA9F5EF-3FB3-06B9-6610-A456988E41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9301" y="3289200"/>
                <a:ext cx="626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2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분주비는 </a:t>
            </a:r>
            <a:r>
              <a:rPr lang="en-US" altLang="ko-KR" dirty="0"/>
              <a:t>TWSR</a:t>
            </a:r>
            <a:r>
              <a:rPr lang="ko-KR" altLang="en-US" dirty="0"/>
              <a:t>레지스터의 </a:t>
            </a:r>
            <a:r>
              <a:rPr lang="en-US" altLang="ko-KR" dirty="0"/>
              <a:t>TWPS1,</a:t>
            </a:r>
            <a:r>
              <a:rPr lang="ko-KR" altLang="en-US" dirty="0"/>
              <a:t> </a:t>
            </a:r>
            <a:r>
              <a:rPr lang="en-US" altLang="ko-KR" dirty="0"/>
              <a:t>TWPS0</a:t>
            </a:r>
            <a:r>
              <a:rPr lang="ko-KR" altLang="en-US" dirty="0"/>
              <a:t>를 통해 설정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8F1071-2908-C54C-9977-2E703110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25" y="2696376"/>
            <a:ext cx="6387150" cy="1465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2A5323-B708-DFC2-BEA0-1D97FF6A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44" y="4297209"/>
            <a:ext cx="3756174" cy="20598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7DB85E2-7D2C-EC1F-B220-F2D452FD88C7}"/>
                  </a:ext>
                </a:extLst>
              </p14:cNvPr>
              <p14:cNvContentPartPr/>
              <p14:nvPr/>
            </p14:nvContentPartPr>
            <p14:xfrm>
              <a:off x="7816821" y="3139080"/>
              <a:ext cx="1010880" cy="43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7DB85E2-7D2C-EC1F-B220-F2D452FD88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2821" y="3031080"/>
                <a:ext cx="1118520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22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...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A215B-AA78-4861-25AD-5823A860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09" y="1501940"/>
            <a:ext cx="6991967" cy="1702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805E8-79C9-724E-02E6-3481A78A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56" y="2815225"/>
            <a:ext cx="4588756" cy="38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...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C9C31F-800E-9074-76DC-0AE9FB77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37" y="2204216"/>
            <a:ext cx="6811326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3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67171" y="1919151"/>
            <a:ext cx="10232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-TWI</a:t>
            </a:r>
            <a:r>
              <a:rPr lang="ko-KR" altLang="en-US" dirty="0"/>
              <a:t> 시작함수</a:t>
            </a:r>
            <a:endParaRPr lang="en-US" altLang="ko-KR" dirty="0"/>
          </a:p>
          <a:p>
            <a:r>
              <a:rPr lang="en-US" altLang="ko-KR" dirty="0"/>
              <a:t>-TWRC</a:t>
            </a:r>
            <a:r>
              <a:rPr lang="ko-KR" altLang="en-US" dirty="0"/>
              <a:t> 레지스터에 </a:t>
            </a:r>
            <a:r>
              <a:rPr lang="en-US" altLang="ko-KR" dirty="0"/>
              <a:t>TWINT(</a:t>
            </a:r>
            <a:r>
              <a:rPr lang="ko-KR" altLang="en-US" dirty="0"/>
              <a:t>인터럽트</a:t>
            </a:r>
            <a:r>
              <a:rPr lang="en-US" altLang="ko-KR" dirty="0"/>
              <a:t>), TWSTA(</a:t>
            </a:r>
            <a:r>
              <a:rPr lang="ko-KR" altLang="en-US" dirty="0"/>
              <a:t>시작조건</a:t>
            </a:r>
            <a:r>
              <a:rPr lang="en-US" altLang="ko-KR" dirty="0"/>
              <a:t>)</a:t>
            </a:r>
            <a:r>
              <a:rPr lang="ko-KR" altLang="en-US" dirty="0"/>
              <a:t>을 세트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실제로 </a:t>
            </a:r>
            <a:r>
              <a:rPr lang="en-US" altLang="ko-KR" dirty="0"/>
              <a:t>TWINT</a:t>
            </a:r>
            <a:r>
              <a:rPr lang="ko-KR" altLang="en-US" dirty="0"/>
              <a:t>가 세트 되는 시점은 시작조건이 전송된 이후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2DD951-E81B-9216-F608-AF1FA65F5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84" y="3033781"/>
            <a:ext cx="721143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0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091021" y="1844418"/>
            <a:ext cx="10232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-I2C </a:t>
            </a:r>
            <a:r>
              <a:rPr lang="ko-KR" altLang="en-US" dirty="0"/>
              <a:t>송신함수</a:t>
            </a:r>
            <a:endParaRPr lang="en-US" altLang="ko-KR" dirty="0"/>
          </a:p>
          <a:p>
            <a:r>
              <a:rPr lang="en-US" altLang="ko-KR" dirty="0"/>
              <a:t>-TWDR</a:t>
            </a:r>
            <a:r>
              <a:rPr lang="ko-KR" altLang="en-US" dirty="0"/>
              <a:t>레지스터에 전송할 데이터 입력</a:t>
            </a:r>
            <a:endParaRPr lang="en-US" altLang="ko-KR" dirty="0"/>
          </a:p>
          <a:p>
            <a:r>
              <a:rPr lang="en-US" altLang="ko-KR" dirty="0"/>
              <a:t>-TWCR</a:t>
            </a:r>
            <a:r>
              <a:rPr lang="ko-KR" altLang="en-US" dirty="0"/>
              <a:t>레지스터에 </a:t>
            </a:r>
            <a:r>
              <a:rPr lang="en-US" altLang="ko-KR" dirty="0"/>
              <a:t>TWINT,</a:t>
            </a:r>
            <a:r>
              <a:rPr lang="ko-KR" altLang="en-US" dirty="0"/>
              <a:t> </a:t>
            </a:r>
            <a:r>
              <a:rPr lang="en-US" altLang="ko-KR" dirty="0"/>
              <a:t>TWEN,</a:t>
            </a:r>
            <a:r>
              <a:rPr lang="ko-KR" altLang="en-US" dirty="0"/>
              <a:t> </a:t>
            </a:r>
            <a:r>
              <a:rPr lang="en-US" altLang="ko-KR" dirty="0"/>
              <a:t>TWEA</a:t>
            </a:r>
            <a:r>
              <a:rPr lang="ko-KR" altLang="en-US" dirty="0"/>
              <a:t>비트를 세트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실제로는 </a:t>
            </a:r>
            <a:r>
              <a:rPr lang="en-US" altLang="ko-KR" dirty="0"/>
              <a:t>ACK</a:t>
            </a:r>
            <a:r>
              <a:rPr lang="ko-KR" altLang="en-US" dirty="0"/>
              <a:t>신호가 도착해야 </a:t>
            </a:r>
            <a:r>
              <a:rPr lang="en-US" altLang="ko-KR" dirty="0"/>
              <a:t>TWINT</a:t>
            </a:r>
            <a:r>
              <a:rPr lang="ko-KR" altLang="en-US" dirty="0"/>
              <a:t>비트가 </a:t>
            </a:r>
            <a:r>
              <a:rPr lang="ko-KR" altLang="en-US" dirty="0" err="1"/>
              <a:t>세트된다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CB6B5-ABF0-32FD-D08D-B00F4F46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8" y="3293944"/>
            <a:ext cx="6868484" cy="2000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C44DEC-B952-2048-C206-BF7D532C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21" y="5217168"/>
            <a:ext cx="5839458" cy="14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-TWI </a:t>
            </a:r>
            <a:r>
              <a:rPr lang="ko-KR" altLang="en-US" dirty="0"/>
              <a:t>정지 함수</a:t>
            </a:r>
            <a:endParaRPr lang="en-US" altLang="ko-KR" dirty="0"/>
          </a:p>
          <a:p>
            <a:r>
              <a:rPr lang="en-US" altLang="ko-KR" dirty="0"/>
              <a:t>-TWCR</a:t>
            </a:r>
            <a:r>
              <a:rPr lang="ko-KR" altLang="en-US" dirty="0"/>
              <a:t>레지스터에 </a:t>
            </a:r>
            <a:r>
              <a:rPr lang="en-US" altLang="ko-KR" dirty="0"/>
              <a:t>TWSTO(</a:t>
            </a:r>
            <a:r>
              <a:rPr lang="ko-KR" altLang="en-US" dirty="0"/>
              <a:t>정지조건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TWINT</a:t>
            </a:r>
            <a:r>
              <a:rPr lang="ko-KR" altLang="en-US" dirty="0"/>
              <a:t>와 함께 세트</a:t>
            </a:r>
            <a:endParaRPr lang="en-US" altLang="ko-KR" dirty="0"/>
          </a:p>
          <a:p>
            <a:r>
              <a:rPr lang="en-US" altLang="ko-KR" dirty="0"/>
              <a:t>-TWINT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 될 때까지 기다리지 않아도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BA75E-3725-782B-4895-9BB8125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67" y="3514622"/>
            <a:ext cx="655411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3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레지스터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-TWI </a:t>
            </a:r>
            <a:r>
              <a:rPr lang="ko-KR" altLang="en-US" dirty="0"/>
              <a:t>수신함수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전송이 완료되지 않았다면 </a:t>
            </a:r>
            <a:r>
              <a:rPr lang="en-US" altLang="ko-KR" dirty="0"/>
              <a:t>ACK</a:t>
            </a:r>
            <a:r>
              <a:rPr lang="ko-KR" altLang="en-US" dirty="0"/>
              <a:t>신호를 보내고</a:t>
            </a:r>
            <a:r>
              <a:rPr lang="en-US" altLang="ko-KR" dirty="0"/>
              <a:t>, </a:t>
            </a:r>
            <a:r>
              <a:rPr lang="ko-KR" altLang="en-US" dirty="0"/>
              <a:t>마지막 데이터가 들어올</a:t>
            </a:r>
            <a:r>
              <a:rPr lang="en-US" altLang="ko-KR" dirty="0"/>
              <a:t> </a:t>
            </a:r>
            <a:r>
              <a:rPr lang="ko-KR" altLang="en-US" dirty="0"/>
              <a:t>때 </a:t>
            </a:r>
            <a:r>
              <a:rPr lang="en-US" altLang="ko-KR" dirty="0"/>
              <a:t>NACK</a:t>
            </a:r>
            <a:r>
              <a:rPr lang="ko-KR" altLang="en-US" dirty="0"/>
              <a:t>신호를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-ACK</a:t>
            </a:r>
            <a:r>
              <a:rPr lang="ko-KR" altLang="en-US" dirty="0"/>
              <a:t>신호를 보낼 때는 </a:t>
            </a:r>
            <a:r>
              <a:rPr lang="en-US" altLang="ko-KR" dirty="0"/>
              <a:t>TWEA</a:t>
            </a:r>
            <a:r>
              <a:rPr lang="ko-KR" altLang="en-US" dirty="0"/>
              <a:t>비트를 </a:t>
            </a:r>
            <a:r>
              <a:rPr lang="ko-KR" altLang="en-US" dirty="0" err="1"/>
              <a:t>세트한다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-NACK</a:t>
            </a:r>
            <a:r>
              <a:rPr lang="ko-KR" altLang="en-US" dirty="0"/>
              <a:t> 신호를 보낼 때는 </a:t>
            </a:r>
            <a:r>
              <a:rPr lang="en-US" altLang="ko-KR" dirty="0"/>
              <a:t>TWEA</a:t>
            </a:r>
            <a:r>
              <a:rPr lang="ko-KR" altLang="en-US" dirty="0"/>
              <a:t>비트를 </a:t>
            </a:r>
            <a:r>
              <a:rPr lang="ko-KR" altLang="en-US" dirty="0" err="1"/>
              <a:t>세트하지</a:t>
            </a:r>
            <a:r>
              <a:rPr lang="ko-KR" altLang="en-US" dirty="0"/>
              <a:t>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수신한 데이터는 </a:t>
            </a:r>
            <a:r>
              <a:rPr lang="en-US" altLang="ko-KR" dirty="0"/>
              <a:t>TWDR</a:t>
            </a:r>
            <a:r>
              <a:rPr lang="ko-KR" altLang="en-US" dirty="0"/>
              <a:t>레지스터를 통해 얻는다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C50AC-B530-6109-F5A4-38D4FD3F5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310" b="46753"/>
          <a:stretch/>
        </p:blipFill>
        <p:spPr>
          <a:xfrm>
            <a:off x="1970800" y="3388906"/>
            <a:ext cx="5937181" cy="1415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771A2-B30A-8D6C-66BC-0778D78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3536" r="-1310"/>
          <a:stretch/>
        </p:blipFill>
        <p:spPr>
          <a:xfrm>
            <a:off x="1970800" y="4804643"/>
            <a:ext cx="6803977" cy="14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4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06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19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 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  차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3024832" y="2640166"/>
            <a:ext cx="6142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-10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EMBEDDED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1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(DS1307, RTC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5" y="1859813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Time Clock : </a:t>
            </a:r>
            <a:r>
              <a:rPr lang="ko-KR" altLang="en-US" dirty="0"/>
              <a:t>별도의 </a:t>
            </a:r>
            <a:r>
              <a:rPr lang="ko-KR" altLang="en-US" dirty="0" err="1"/>
              <a:t>발진기와</a:t>
            </a:r>
            <a:r>
              <a:rPr lang="ko-KR" altLang="en-US" dirty="0"/>
              <a:t> 전원을 가지고 있어서 정확한 시간 측정이 가능하다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FB4C62-A206-8A5E-DE57-769653F2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6" y="2734574"/>
            <a:ext cx="5367145" cy="3261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D2F715-D4DE-8733-5D84-51E39608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45" y="2573209"/>
            <a:ext cx="5334744" cy="2972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A9EABC9-19E1-7080-7D63-F35ACCF359C9}"/>
                  </a:ext>
                </a:extLst>
              </p14:cNvPr>
              <p14:cNvContentPartPr/>
              <p14:nvPr/>
            </p14:nvContentPartPr>
            <p14:xfrm>
              <a:off x="7090701" y="4482240"/>
              <a:ext cx="286200" cy="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A9EABC9-19E1-7080-7D63-F35ACCF359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6701" y="4374240"/>
                <a:ext cx="393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6BF488C-2ED8-CEA8-507E-725268A3A488}"/>
                  </a:ext>
                </a:extLst>
              </p14:cNvPr>
              <p14:cNvContentPartPr/>
              <p14:nvPr/>
            </p14:nvContentPartPr>
            <p14:xfrm>
              <a:off x="7117701" y="4803720"/>
              <a:ext cx="258840" cy="19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6BF488C-2ED8-CEA8-507E-725268A3A4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061" y="4695720"/>
                <a:ext cx="366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72F53B3-B032-AC89-F819-F9D071D2F605}"/>
                  </a:ext>
                </a:extLst>
              </p14:cNvPr>
              <p14:cNvContentPartPr/>
              <p14:nvPr/>
            </p14:nvContentPartPr>
            <p14:xfrm>
              <a:off x="7117701" y="4141320"/>
              <a:ext cx="250200" cy="31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72F53B3-B032-AC89-F819-F9D071D2F6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4061" y="4033320"/>
                <a:ext cx="357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B4DD743-7188-AA67-08FF-45281B9DA200}"/>
                  </a:ext>
                </a:extLst>
              </p14:cNvPr>
              <p14:cNvContentPartPr/>
              <p14:nvPr/>
            </p14:nvContentPartPr>
            <p14:xfrm>
              <a:off x="7072701" y="5387640"/>
              <a:ext cx="311760" cy="9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B4DD743-7188-AA67-08FF-45281B9DA2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8701" y="5279640"/>
                <a:ext cx="41940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51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(DS1307, RTC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A5A67A-87BE-9E6F-D35D-9C1D622A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97" y="2868183"/>
            <a:ext cx="6092850" cy="354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E35CE4-F404-C3CD-4018-E3CFF90F6AD8}"/>
              </a:ext>
            </a:extLst>
          </p:cNvPr>
          <p:cNvSpPr txBox="1"/>
          <p:nvPr/>
        </p:nvSpPr>
        <p:spPr>
          <a:xfrm>
            <a:off x="940259" y="1636002"/>
            <a:ext cx="10232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-DS1307</a:t>
            </a:r>
            <a:r>
              <a:rPr lang="ko-KR" altLang="en-US" dirty="0"/>
              <a:t>의 메모리에 시간정보가 저장</a:t>
            </a:r>
            <a:r>
              <a:rPr lang="en-US" altLang="ko-KR" dirty="0"/>
              <a:t> (0x00,</a:t>
            </a:r>
            <a:r>
              <a:rPr lang="ko-KR" altLang="en-US" dirty="0"/>
              <a:t> </a:t>
            </a:r>
            <a:r>
              <a:rPr lang="en-US" altLang="ko-KR" dirty="0"/>
              <a:t>0x06)</a:t>
            </a:r>
          </a:p>
          <a:p>
            <a:r>
              <a:rPr lang="en-US" altLang="ko-KR" dirty="0"/>
              <a:t>-i2c</a:t>
            </a:r>
            <a:r>
              <a:rPr lang="ko-KR" altLang="en-US" dirty="0"/>
              <a:t>통신으로 메모리에 접근해서 시간정보를 읽어 들인다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시간정보는 </a:t>
            </a:r>
            <a:r>
              <a:rPr lang="en-US" altLang="ko-KR" dirty="0"/>
              <a:t>BCD</a:t>
            </a:r>
            <a:r>
              <a:rPr lang="ko-KR" altLang="en-US" dirty="0"/>
              <a:t>형식으로 저장되어 있기 때문에 이진수 방식으로 변환 필요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48B7EE8-3F74-7513-D385-1879B9E3B5E4}"/>
                  </a:ext>
                </a:extLst>
              </p14:cNvPr>
              <p14:cNvContentPartPr/>
              <p14:nvPr/>
            </p14:nvContentPartPr>
            <p14:xfrm>
              <a:off x="3460101" y="3522120"/>
              <a:ext cx="65340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48B7EE8-3F74-7513-D385-1879B9E3B5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6461" y="3414480"/>
                <a:ext cx="7610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4B4F1C4-7E7C-AA94-0B93-75233D037C5D}"/>
                  </a:ext>
                </a:extLst>
              </p14:cNvPr>
              <p14:cNvContentPartPr/>
              <p14:nvPr/>
            </p14:nvContentPartPr>
            <p14:xfrm>
              <a:off x="5082621" y="3513840"/>
              <a:ext cx="555120" cy="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4B4F1C4-7E7C-AA94-0B93-75233D037C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8981" y="3405840"/>
                <a:ext cx="6627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3E97413-BCC0-83AD-0F16-7F0547B1E631}"/>
                  </a:ext>
                </a:extLst>
              </p14:cNvPr>
              <p14:cNvContentPartPr/>
              <p14:nvPr/>
            </p14:nvContentPartPr>
            <p14:xfrm>
              <a:off x="3504741" y="3737400"/>
              <a:ext cx="691200" cy="730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3E97413-BCC0-83AD-0F16-7F0547B1E6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1101" y="3629760"/>
                <a:ext cx="798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05ADCBA-4F62-118B-C275-B5A7A7E8A158}"/>
                  </a:ext>
                </a:extLst>
              </p14:cNvPr>
              <p14:cNvContentPartPr/>
              <p14:nvPr/>
            </p14:nvContentPartPr>
            <p14:xfrm>
              <a:off x="5127621" y="3800400"/>
              <a:ext cx="457200" cy="97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05ADCBA-4F62-118B-C275-B5A7A7E8A1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3621" y="3692400"/>
                <a:ext cx="564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77FCC09-8B5A-81A3-8499-62EDF10C7C9C}"/>
                  </a:ext>
                </a:extLst>
              </p14:cNvPr>
              <p14:cNvContentPartPr/>
              <p14:nvPr/>
            </p14:nvContentPartPr>
            <p14:xfrm>
              <a:off x="4060581" y="4168320"/>
              <a:ext cx="59112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77FCC09-8B5A-81A3-8499-62EDF10C7C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6581" y="4060680"/>
                <a:ext cx="69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93EF51A-2DDE-5E98-1693-C55DBFDF3D5A}"/>
                  </a:ext>
                </a:extLst>
              </p14:cNvPr>
              <p14:cNvContentPartPr/>
              <p14:nvPr/>
            </p14:nvContentPartPr>
            <p14:xfrm>
              <a:off x="5154261" y="4167600"/>
              <a:ext cx="447840" cy="97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93EF51A-2DDE-5E98-1693-C55DBFDF3D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00261" y="4059960"/>
                <a:ext cx="555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72B4AE3-3CB9-C9CA-4AAD-3DE038AA97B8}"/>
                  </a:ext>
                </a:extLst>
              </p14:cNvPr>
              <p14:cNvContentPartPr/>
              <p14:nvPr/>
            </p14:nvContentPartPr>
            <p14:xfrm>
              <a:off x="4051581" y="4795080"/>
              <a:ext cx="609120" cy="468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72B4AE3-3CB9-C9CA-4AAD-3DE038AA97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97941" y="4687440"/>
                <a:ext cx="716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4D7BEEA-6539-EDBD-C921-385267FA261E}"/>
                  </a:ext>
                </a:extLst>
              </p14:cNvPr>
              <p14:cNvContentPartPr/>
              <p14:nvPr/>
            </p14:nvContentPartPr>
            <p14:xfrm>
              <a:off x="5145261" y="4849800"/>
              <a:ext cx="44748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4D7BEEA-6539-EDBD-C921-385267FA26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91621" y="4741800"/>
                <a:ext cx="555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8C8D88E0-4456-DF14-446F-E2B1D613F983}"/>
                  </a:ext>
                </a:extLst>
              </p14:cNvPr>
              <p14:cNvContentPartPr/>
              <p14:nvPr/>
            </p14:nvContentPartPr>
            <p14:xfrm>
              <a:off x="4616421" y="5091360"/>
              <a:ext cx="220680" cy="97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8C8D88E0-4456-DF14-446F-E2B1D613F98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62781" y="4983360"/>
                <a:ext cx="328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A9FBF18-9AA3-32D8-FEEF-BDB485D29FB2}"/>
                  </a:ext>
                </a:extLst>
              </p14:cNvPr>
              <p14:cNvContentPartPr/>
              <p14:nvPr/>
            </p14:nvContentPartPr>
            <p14:xfrm>
              <a:off x="5190261" y="5163360"/>
              <a:ext cx="466920" cy="18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A9FBF18-9AA3-32D8-FEEF-BDB485D29F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36261" y="5055720"/>
                <a:ext cx="574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3292007-1AA2-D050-BF1D-9B6FD9DEB4CF}"/>
                  </a:ext>
                </a:extLst>
              </p14:cNvPr>
              <p14:cNvContentPartPr/>
              <p14:nvPr/>
            </p14:nvContentPartPr>
            <p14:xfrm>
              <a:off x="2984901" y="5485920"/>
              <a:ext cx="555120" cy="460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3292007-1AA2-D050-BF1D-9B6FD9DEB4C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30901" y="5378280"/>
                <a:ext cx="6627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86750C9-6CA7-DF5E-1D44-2F7FE10F7929}"/>
                  </a:ext>
                </a:extLst>
              </p14:cNvPr>
              <p14:cNvContentPartPr/>
              <p14:nvPr/>
            </p14:nvContentPartPr>
            <p14:xfrm>
              <a:off x="5118621" y="5566560"/>
              <a:ext cx="54612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86750C9-6CA7-DF5E-1D44-2F7FE10F79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64981" y="5458920"/>
                <a:ext cx="653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9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(DS1307, RTC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1B868-D03A-5194-F856-0F555B758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2" t="1149"/>
          <a:stretch/>
        </p:blipFill>
        <p:spPr>
          <a:xfrm>
            <a:off x="1694329" y="2653860"/>
            <a:ext cx="3523130" cy="3553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E64606-C134-345E-64F4-E770EF83C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9" b="-892"/>
          <a:stretch/>
        </p:blipFill>
        <p:spPr>
          <a:xfrm>
            <a:off x="5659936" y="2638042"/>
            <a:ext cx="4482354" cy="3569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3C33EE-F10A-0C18-54C4-CCAE63765C3C}"/>
              </a:ext>
            </a:extLst>
          </p:cNvPr>
          <p:cNvSpPr txBox="1"/>
          <p:nvPr/>
        </p:nvSpPr>
        <p:spPr>
          <a:xfrm>
            <a:off x="877506" y="1582782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코드 업로드 후</a:t>
            </a:r>
            <a:r>
              <a:rPr lang="en-US" altLang="ko-KR" dirty="0"/>
              <a:t>, </a:t>
            </a:r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연결해 </a:t>
            </a:r>
            <a:r>
              <a:rPr lang="en-US" altLang="ko-KR" dirty="0"/>
              <a:t>Terminal</a:t>
            </a:r>
            <a:r>
              <a:rPr lang="ko-KR" altLang="en-US" dirty="0"/>
              <a:t>창으로 결과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802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LCD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개념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LCD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줄 </a:t>
            </a:r>
            <a:r>
              <a:rPr lang="en-US" altLang="ko-KR" dirty="0"/>
              <a:t>16 </a:t>
            </a:r>
            <a:r>
              <a:rPr lang="ko-KR" altLang="en-US" dirty="0"/>
              <a:t>글자 씩 총 </a:t>
            </a:r>
            <a:r>
              <a:rPr lang="en-US" altLang="ko-KR" dirty="0"/>
              <a:t>32</a:t>
            </a:r>
            <a:r>
              <a:rPr lang="ko-KR" altLang="en-US" dirty="0"/>
              <a:t>글자를</a:t>
            </a:r>
            <a:r>
              <a:rPr lang="en-US" altLang="ko-KR" dirty="0"/>
              <a:t> </a:t>
            </a:r>
            <a:r>
              <a:rPr lang="ko-KR" altLang="en-US" dirty="0"/>
              <a:t>표시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06F07A-5988-C9C6-EA0C-4D9D72FE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04" y="2342716"/>
            <a:ext cx="3791479" cy="3781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15AA4B-E032-758A-8209-6EB9D73D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2" y="1649508"/>
            <a:ext cx="4613625" cy="48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4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672047" y="1720326"/>
            <a:ext cx="909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개의 선분으로 숫자나 글자를 표시하기 위해 </a:t>
            </a:r>
            <a:r>
              <a:rPr lang="en-US" altLang="ko-KR" dirty="0"/>
              <a:t>LED</a:t>
            </a:r>
            <a:r>
              <a:rPr lang="ko-KR" altLang="en-US" dirty="0"/>
              <a:t>를 사용하여 만든 출력 장치</a:t>
            </a:r>
            <a:endParaRPr lang="en-US" altLang="ko-KR" dirty="0"/>
          </a:p>
          <a:p>
            <a:r>
              <a:rPr lang="ko-KR" altLang="en-US" dirty="0"/>
              <a:t>보통 소수점 부분까지 포함하여 </a:t>
            </a:r>
            <a:r>
              <a:rPr lang="en-US" altLang="ko-KR" dirty="0"/>
              <a:t>8</a:t>
            </a:r>
            <a:r>
              <a:rPr lang="ko-KR" altLang="en-US" dirty="0"/>
              <a:t>개의 세그먼트로 이루어져 있기는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자리 </a:t>
            </a:r>
            <a:r>
              <a:rPr lang="en-US" altLang="ko-KR" dirty="0"/>
              <a:t>7</a:t>
            </a:r>
            <a:r>
              <a:rPr lang="ko-KR" altLang="en-US" dirty="0"/>
              <a:t>세그먼트</a:t>
            </a:r>
            <a:r>
              <a:rPr lang="en-US" altLang="ko-KR" dirty="0"/>
              <a:t>(</a:t>
            </a:r>
            <a:r>
              <a:rPr lang="ko-KR" altLang="en-US" dirty="0"/>
              <a:t>핀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4</a:t>
            </a:r>
            <a:r>
              <a:rPr lang="ko-KR" altLang="en-US" dirty="0"/>
              <a:t>자리 </a:t>
            </a:r>
            <a:r>
              <a:rPr lang="en-US" altLang="ko-KR" dirty="0"/>
              <a:t>7</a:t>
            </a:r>
            <a:r>
              <a:rPr lang="ko-KR" altLang="en-US" dirty="0"/>
              <a:t>세그먼트</a:t>
            </a:r>
            <a:r>
              <a:rPr lang="en-US" altLang="ko-KR" dirty="0"/>
              <a:t>(</a:t>
            </a:r>
            <a:r>
              <a:rPr lang="ko-KR" altLang="en-US" dirty="0"/>
              <a:t>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제어 방법이 다름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026" name="Picture 2" descr="K50046009">
            <a:extLst>
              <a:ext uri="{FF2B5EF4-FFF2-40B4-BE49-F238E27FC236}">
                <a16:creationId xmlns:a16="http://schemas.microsoft.com/office/drawing/2014/main" id="{48AC6787-1D19-BA02-9A0F-2B69D1AF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66" y="3078370"/>
            <a:ext cx="2682239" cy="26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Segment에 대해 알아보자. :: OSHW Alchemist">
            <a:extLst>
              <a:ext uri="{FF2B5EF4-FFF2-40B4-BE49-F238E27FC236}">
                <a16:creationId xmlns:a16="http://schemas.microsoft.com/office/drawing/2014/main" id="{A202CD62-7336-2254-1614-EC9677D0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1" y="3429000"/>
            <a:ext cx="2295940" cy="22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4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한자리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672047" y="1644819"/>
            <a:ext cx="909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공통양극방식</a:t>
            </a:r>
            <a:r>
              <a:rPr lang="en-US" altLang="ko-KR" dirty="0"/>
              <a:t>/</a:t>
            </a:r>
            <a:r>
              <a:rPr lang="ko-KR" altLang="en-US" dirty="0" err="1"/>
              <a:t>공통음극방식</a:t>
            </a:r>
            <a:r>
              <a:rPr lang="en-US" altLang="ko-KR" dirty="0"/>
              <a:t>: VCC/GND</a:t>
            </a:r>
          </a:p>
          <a:p>
            <a:r>
              <a:rPr lang="ko-KR" altLang="en-US" dirty="0" err="1"/>
              <a:t>공통핀</a:t>
            </a:r>
            <a:r>
              <a:rPr lang="en-US" altLang="ko-KR" dirty="0"/>
              <a:t>/</a:t>
            </a:r>
            <a:r>
              <a:rPr lang="ko-KR" altLang="en-US" dirty="0" err="1"/>
              <a:t>제어핀</a:t>
            </a:r>
            <a:r>
              <a:rPr lang="en-US" altLang="ko-KR" dirty="0"/>
              <a:t>: </a:t>
            </a:r>
            <a:r>
              <a:rPr lang="ko-KR" altLang="en-US" dirty="0"/>
              <a:t>항상 </a:t>
            </a:r>
            <a:r>
              <a:rPr lang="en-US" altLang="ko-KR" dirty="0"/>
              <a:t>VCC</a:t>
            </a:r>
            <a:r>
              <a:rPr lang="ko-KR" altLang="en-US" dirty="0"/>
              <a:t>나 </a:t>
            </a:r>
            <a:r>
              <a:rPr lang="en-US" altLang="ko-KR" dirty="0"/>
              <a:t>GND </a:t>
            </a:r>
            <a:r>
              <a:rPr lang="ko-KR" altLang="en-US" dirty="0"/>
              <a:t>중 하나가 일정하게 </a:t>
            </a:r>
            <a:r>
              <a:rPr lang="ko-KR" altLang="en-US" dirty="0" err="1"/>
              <a:t>가해짐</a:t>
            </a:r>
            <a:r>
              <a:rPr lang="en-US" altLang="ko-KR" dirty="0"/>
              <a:t>/</a:t>
            </a:r>
            <a:r>
              <a:rPr lang="ko-KR" altLang="en-US" dirty="0"/>
              <a:t>선택적으로 </a:t>
            </a:r>
            <a:r>
              <a:rPr lang="ko-KR" altLang="en-US" dirty="0" err="1"/>
              <a:t>가해짐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 중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공통핀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ko-KR" altLang="en-US" dirty="0" err="1"/>
              <a:t>제어핀</a:t>
            </a:r>
            <a:r>
              <a:rPr lang="en-US" altLang="ko-KR" dirty="0"/>
              <a:t>,</a:t>
            </a:r>
            <a:r>
              <a:rPr lang="ko-KR" altLang="en-US" dirty="0"/>
              <a:t> 핀번호는 반시계 방향으로 증가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E76D8-F038-CB54-B167-EC85DE30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3" t="54519" r="17530" b="6815"/>
          <a:stretch/>
        </p:blipFill>
        <p:spPr>
          <a:xfrm>
            <a:off x="203200" y="2619238"/>
            <a:ext cx="5648960" cy="40393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544D87-064C-BEEA-E0A9-1BA4E7511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2" t="21901" r="9552" b="63259"/>
          <a:stretch/>
        </p:blipFill>
        <p:spPr>
          <a:xfrm>
            <a:off x="5669873" y="2619238"/>
            <a:ext cx="6318927" cy="15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한자리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5476239" y="1717048"/>
            <a:ext cx="529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제어핀을</a:t>
            </a:r>
            <a:r>
              <a:rPr lang="ko-KR" altLang="en-US" dirty="0"/>
              <a:t> 범용 입출력 핀에 연결하여 제어 가능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세그먼트이므로 </a:t>
            </a:r>
            <a:r>
              <a:rPr lang="en-US" altLang="ko-KR" dirty="0"/>
              <a:t>7</a:t>
            </a:r>
            <a:r>
              <a:rPr lang="ko-KR" altLang="en-US" dirty="0"/>
              <a:t>개의 범용 입출력 핀이 필요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870C9-D79B-5C9D-17DA-DDDBF1083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4" t="53926" r="19452" b="21156"/>
          <a:stretch/>
        </p:blipFill>
        <p:spPr>
          <a:xfrm>
            <a:off x="101600" y="1345517"/>
            <a:ext cx="4478050" cy="2527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F208A0-1367-6B29-6A44-C5DE0D7F9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4" t="3145" r="10085" b="60000"/>
          <a:stretch/>
        </p:blipFill>
        <p:spPr>
          <a:xfrm>
            <a:off x="4996210" y="2609287"/>
            <a:ext cx="6619163" cy="3736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C4C32-CF35-0E7E-B6AB-E6387AF0A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31" r="3078" b="7430"/>
          <a:stretch/>
        </p:blipFill>
        <p:spPr>
          <a:xfrm>
            <a:off x="3651994" y="3636324"/>
            <a:ext cx="1692166" cy="27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한자리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5476239" y="1717048"/>
            <a:ext cx="529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제어핀을</a:t>
            </a:r>
            <a:r>
              <a:rPr lang="ko-KR" altLang="en-US" dirty="0"/>
              <a:t> 범용 입출력 핀에 연결하여 제어 가능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세그먼트이므로 </a:t>
            </a:r>
            <a:r>
              <a:rPr lang="en-US" altLang="ko-KR" dirty="0"/>
              <a:t>7</a:t>
            </a:r>
            <a:r>
              <a:rPr lang="ko-KR" altLang="en-US" dirty="0"/>
              <a:t>개의 범용 입출력 핀이 필요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CF780-4B18-9C7E-1095-9F9B5E5A9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0" t="53926" r="26176" b="9489"/>
          <a:stretch/>
        </p:blipFill>
        <p:spPr>
          <a:xfrm>
            <a:off x="985519" y="1501940"/>
            <a:ext cx="4024973" cy="37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한자리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496CE-0FC1-4171-ABEF-480380B732A5}"/>
                  </a:ext>
                </a:extLst>
              </p:cNvPr>
              <p:cNvSpPr txBox="1"/>
              <p:nvPr/>
            </p:nvSpPr>
            <p:spPr>
              <a:xfrm>
                <a:off x="829225" y="1501940"/>
                <a:ext cx="10454640" cy="50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실습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상향 카운터</a:t>
                </a:r>
                <a:r>
                  <a:rPr lang="en-US" altLang="ko-KR" dirty="0"/>
                  <a:t>-&gt;1</a:t>
                </a:r>
                <a:r>
                  <a:rPr lang="ko-KR" altLang="en-US" dirty="0"/>
                  <a:t>초 간격으로 </a:t>
                </a:r>
                <a:r>
                  <a:rPr lang="en-US" altLang="ko-KR" dirty="0"/>
                  <a:t>0~9</a:t>
                </a:r>
                <a:r>
                  <a:rPr lang="ko-KR" altLang="en-US" dirty="0"/>
                  <a:t>까지 반복적으로 표시하는 코드 </a:t>
                </a:r>
                <a:r>
                  <a:rPr lang="en-US" altLang="ko-KR" dirty="0"/>
                  <a:t>(p.377~382)</a:t>
                </a:r>
              </a:p>
              <a:p>
                <a:r>
                  <a:rPr lang="ko-KR" altLang="en-US" dirty="0" err="1"/>
                  <a:t>제어핀은</a:t>
                </a:r>
                <a:r>
                  <a:rPr lang="ko-KR" altLang="en-US" dirty="0"/>
                  <a:t> 포트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를 사용하므로 </a:t>
                </a:r>
                <a:r>
                  <a:rPr lang="en-US" altLang="ko-KR" dirty="0"/>
                  <a:t>PORTD </a:t>
                </a:r>
                <a:r>
                  <a:rPr lang="ko-KR" altLang="en-US" dirty="0"/>
                  <a:t>레지스터를 통해 제어 가능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19-1: 1</a:t>
                </a:r>
                <a:r>
                  <a:rPr lang="ko-KR" altLang="en-US" dirty="0"/>
                  <a:t>초 간격으로 숫자를 표시하기 위해 </a:t>
                </a:r>
                <a:r>
                  <a:rPr lang="en-US" altLang="ko-KR" dirty="0"/>
                  <a:t>_</a:t>
                </a:r>
                <a:r>
                  <a:rPr lang="en-US" altLang="ko-KR" dirty="0" err="1"/>
                  <a:t>delay_ms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함수 사용</a:t>
                </a:r>
                <a:endParaRPr lang="en-US" altLang="ko-KR" dirty="0"/>
              </a:p>
              <a:p>
                <a:r>
                  <a:rPr lang="ko-KR" altLang="en-US" dirty="0"/>
                  <a:t>문제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이 함수가 실행 중인 동안에는 다른 작업 진행</a:t>
                </a:r>
                <a:r>
                  <a:rPr lang="en-US" altLang="ko-KR" dirty="0"/>
                  <a:t>X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19-2: </a:t>
                </a:r>
                <a:r>
                  <a:rPr lang="ko-KR" altLang="en-US" dirty="0"/>
                  <a:t>타이머를 통해 인터럽트 이용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코드에서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비트 타이머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카운터 사용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dirty="0"/>
                  <a:t>터럽트횟수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클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록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주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파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분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주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비</m:t>
                        </m:r>
                      </m:num>
                      <m:den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오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버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플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로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까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클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록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</m:oMath>
                </a14:m>
                <a:r>
                  <a:rPr lang="en-US" altLang="ko-KR" dirty="0"/>
                  <a:t>=61</a:t>
                </a:r>
                <a:r>
                  <a:rPr lang="ko-KR" altLang="en-US" dirty="0"/>
                  <a:t>회</a:t>
                </a:r>
                <a:endParaRPr lang="en-US" altLang="ko-KR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인터럽트 서비스 루틴</a:t>
                </a:r>
                <a:r>
                  <a:rPr lang="en-US" altLang="ko-KR" dirty="0"/>
                  <a:t>(ISR)</a:t>
                </a:r>
                <a:r>
                  <a:rPr lang="ko-KR" altLang="en-US" dirty="0"/>
                  <a:t>에서 인터럽트 발생횟수를 카운트하고 메인 루프에서 </a:t>
                </a:r>
                <a:r>
                  <a:rPr lang="en-US" altLang="ko-KR" dirty="0"/>
                  <a:t>61</a:t>
                </a:r>
                <a:r>
                  <a:rPr lang="ko-KR" altLang="en-US" dirty="0"/>
                  <a:t>번의 인터럽트가 발생하였는지 여부를 검사하면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초 경과를 확인 가능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19-3: </a:t>
                </a:r>
                <a:r>
                  <a:rPr lang="ko-KR" altLang="en-US" dirty="0" err="1"/>
                  <a:t>아두이노에서는</a:t>
                </a:r>
                <a:r>
                  <a:rPr lang="ko-KR" altLang="en-US" dirty="0"/>
                  <a:t> 인터럽트를 거의 사용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ko-KR" altLang="en-US" dirty="0"/>
                  <a:t>대신 </a:t>
                </a:r>
                <a:r>
                  <a:rPr lang="ko-KR" altLang="en-US" dirty="0" err="1"/>
                  <a:t>폴링방식으로</a:t>
                </a:r>
                <a:r>
                  <a:rPr lang="ko-KR" altLang="en-US" dirty="0"/>
                  <a:t> 프로그램 경과시간을 </a:t>
                </a:r>
                <a:r>
                  <a:rPr lang="en-US" altLang="ko-KR" dirty="0" err="1"/>
                  <a:t>millis</a:t>
                </a:r>
                <a:r>
                  <a:rPr lang="ko-KR" altLang="en-US" dirty="0"/>
                  <a:t>함수로 알아내고 원하는 경과시간과 비교</a:t>
                </a:r>
                <a:endParaRPr lang="en-US" altLang="ko-KR" dirty="0"/>
              </a:p>
              <a:p>
                <a:r>
                  <a:rPr lang="en-US" altLang="ko-KR" dirty="0"/>
                  <a:t>Mills</a:t>
                </a:r>
                <a:r>
                  <a:rPr lang="ko-KR" altLang="en-US" dirty="0"/>
                  <a:t>함수는 내부적으로는 타이머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카운터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분주비</a:t>
                </a:r>
                <a:r>
                  <a:rPr lang="en-US" altLang="ko-KR" dirty="0"/>
                  <a:t>64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오버플로</a:t>
                </a:r>
                <a:r>
                  <a:rPr lang="ko-KR" altLang="en-US" dirty="0"/>
                  <a:t> 인터럽트 사용 </a:t>
                </a:r>
                <a:endParaRPr lang="en-US" altLang="ko-KR" dirty="0"/>
              </a:p>
              <a:p>
                <a:r>
                  <a:rPr lang="ko-KR" altLang="en-US" dirty="0" err="1"/>
                  <a:t>오버플로</a:t>
                </a:r>
                <a:r>
                  <a:rPr lang="ko-KR" altLang="en-US" dirty="0"/>
                  <a:t> 발생하려면 </a:t>
                </a:r>
                <a:r>
                  <a:rPr lang="en-US" altLang="ko-KR" dirty="0"/>
                  <a:t>64*256 </a:t>
                </a:r>
                <a:r>
                  <a:rPr lang="en-US" altLang="ko-KR" dirty="0" err="1"/>
                  <a:t>clk</a:t>
                </a:r>
                <a:r>
                  <a:rPr lang="ko-KR" altLang="en-US" dirty="0"/>
                  <a:t>필요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아두이노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우노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16MHz </a:t>
                </a:r>
                <a:r>
                  <a:rPr lang="en-US" altLang="ko-KR" dirty="0" err="1"/>
                  <a:t>clk</a:t>
                </a:r>
                <a:r>
                  <a:rPr lang="ko-KR" altLang="en-US" dirty="0"/>
                  <a:t>사용</a:t>
                </a:r>
                <a:r>
                  <a:rPr lang="en-US" altLang="ko-KR" dirty="0"/>
                  <a:t>-&gt;1</a:t>
                </a:r>
                <a:r>
                  <a:rPr lang="ko-KR" altLang="en-US" dirty="0" err="1"/>
                  <a:t>마이크로초당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 </a:t>
                </a:r>
                <a:r>
                  <a:rPr lang="en-US" altLang="ko-KR" dirty="0" err="1"/>
                  <a:t>clk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  <a:p>
                <a:r>
                  <a:rPr lang="ko-KR" altLang="en-US" dirty="0" err="1"/>
                  <a:t>오버플로</a:t>
                </a:r>
                <a:r>
                  <a:rPr lang="ko-KR" altLang="en-US" dirty="0"/>
                  <a:t> 발생할 때까지 시간</a:t>
                </a:r>
                <a:r>
                  <a:rPr lang="en-US" altLang="ko-KR" dirty="0"/>
                  <a:t>=64*256/16=1024</a:t>
                </a:r>
                <a:r>
                  <a:rPr lang="ko-KR" altLang="en-US" dirty="0" err="1"/>
                  <a:t>마이크로초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ko-KR" altLang="en-US" dirty="0"/>
                  <a:t>이 값을 밀리와 </a:t>
                </a:r>
                <a:r>
                  <a:rPr lang="ko-KR" altLang="en-US" dirty="0" err="1"/>
                  <a:t>마이크로초로</a:t>
                </a:r>
                <a:r>
                  <a:rPr lang="ko-KR" altLang="en-US" dirty="0"/>
                  <a:t> 분리하여 변수에 저장하고 </a:t>
                </a:r>
                <a:r>
                  <a:rPr lang="ko-KR" altLang="en-US" dirty="0" err="1"/>
                  <a:t>오버플로</a:t>
                </a:r>
                <a:r>
                  <a:rPr lang="ko-KR" altLang="en-US" dirty="0"/>
                  <a:t> 인터럽트 발생할 때마다 값 갱신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496CE-0FC1-4171-ABEF-480380B7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25" y="1501940"/>
                <a:ext cx="10454640" cy="5064463"/>
              </a:xfrm>
              <a:prstGeom prst="rect">
                <a:avLst/>
              </a:prstGeom>
              <a:blipFill>
                <a:blip r:embed="rId2"/>
                <a:stretch>
                  <a:fillRect l="-466" t="-602" r="-525" b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06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네자리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829225" y="1501940"/>
            <a:ext cx="10454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한자리 </a:t>
            </a:r>
            <a:r>
              <a:rPr lang="en-US" altLang="ko-KR" dirty="0"/>
              <a:t>7</a:t>
            </a:r>
            <a:r>
              <a:rPr lang="ko-KR" altLang="en-US" dirty="0"/>
              <a:t>세그먼트 표시장치를 제어하기 위해서는 </a:t>
            </a:r>
            <a:r>
              <a:rPr lang="en-US" altLang="ko-KR" dirty="0"/>
              <a:t>(</a:t>
            </a:r>
            <a:r>
              <a:rPr lang="ko-KR" altLang="en-US" dirty="0"/>
              <a:t>소수점 포함</a:t>
            </a:r>
            <a:r>
              <a:rPr lang="en-US" altLang="ko-KR" dirty="0"/>
              <a:t>) 8</a:t>
            </a:r>
            <a:r>
              <a:rPr lang="ko-KR" altLang="en-US" dirty="0"/>
              <a:t>개의 범용 입출력 핀 필요</a:t>
            </a:r>
            <a:endParaRPr lang="en-US" altLang="ko-KR" dirty="0"/>
          </a:p>
          <a:p>
            <a:r>
              <a:rPr lang="ko-KR" altLang="en-US" dirty="0" err="1"/>
              <a:t>네자리의</a:t>
            </a:r>
            <a:r>
              <a:rPr lang="ko-KR" altLang="en-US" dirty="0"/>
              <a:t> 경우 </a:t>
            </a:r>
            <a:r>
              <a:rPr lang="en-US" altLang="ko-KR" dirty="0"/>
              <a:t>*4</a:t>
            </a:r>
            <a:r>
              <a:rPr lang="ko-KR" altLang="en-US" dirty="0" err="1"/>
              <a:t>한값인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개가 필요하게 됨 </a:t>
            </a:r>
            <a:r>
              <a:rPr lang="en-US" altLang="ko-KR" dirty="0"/>
              <a:t>-&gt;</a:t>
            </a:r>
            <a:r>
              <a:rPr lang="ko-KR" altLang="en-US" dirty="0" err="1"/>
              <a:t>아두이노는</a:t>
            </a:r>
            <a:r>
              <a:rPr lang="ko-KR" altLang="en-US" dirty="0"/>
              <a:t> 최대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GPIO</a:t>
            </a:r>
            <a:r>
              <a:rPr lang="ko-KR" altLang="en-US" dirty="0"/>
              <a:t>만 사용 가능</a:t>
            </a:r>
            <a:endParaRPr lang="en-US" altLang="ko-KR" dirty="0"/>
          </a:p>
          <a:p>
            <a:r>
              <a:rPr lang="ko-KR" altLang="en-US" dirty="0">
                <a:solidFill>
                  <a:srgbClr val="0C58EF"/>
                </a:solidFill>
              </a:rPr>
              <a:t>잔상효과</a:t>
            </a:r>
            <a:r>
              <a:rPr lang="en-US" altLang="ko-KR" dirty="0"/>
              <a:t>(afterimage effect)</a:t>
            </a:r>
            <a:r>
              <a:rPr lang="ko-KR" altLang="en-US" dirty="0"/>
              <a:t>이용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잔상효과를 이용하여 빠른 속도로 네 자리 숫자를 반복적으로 켜준다면 사람의 눈은 네 자리 숫자가 동시에 표시되는 것과 동일하게 느껴지게 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개 핀</a:t>
            </a:r>
            <a:r>
              <a:rPr lang="en-US" altLang="ko-KR" dirty="0"/>
              <a:t>, </a:t>
            </a:r>
            <a:r>
              <a:rPr lang="ko-KR" altLang="en-US" dirty="0"/>
              <a:t>소수점 있는 면을 아래로 했을 때 가장 왼쪽 핀이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반시계방향 증가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87306-3D3B-5352-6444-60F8051B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7" t="20410" r="23871" b="51260"/>
          <a:stretch/>
        </p:blipFill>
        <p:spPr>
          <a:xfrm>
            <a:off x="3342639" y="3358443"/>
            <a:ext cx="4567090" cy="30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AC792-8AC8-4B50-A104-5F5611E196B8}"/>
              </a:ext>
            </a:extLst>
          </p:cNvPr>
          <p:cNvSpPr/>
          <p:nvPr/>
        </p:nvSpPr>
        <p:spPr>
          <a:xfrm>
            <a:off x="6440207" y="1036437"/>
            <a:ext cx="3243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I2C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AB5717-7732-4F09-A0D5-CCF49D17012B}"/>
              </a:ext>
            </a:extLst>
          </p:cNvPr>
          <p:cNvSpPr/>
          <p:nvPr/>
        </p:nvSpPr>
        <p:spPr>
          <a:xfrm>
            <a:off x="6440207" y="1915181"/>
            <a:ext cx="3609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7-segment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21E35-5BD7-4A82-B5F3-065EF06EE424}"/>
              </a:ext>
            </a:extLst>
          </p:cNvPr>
          <p:cNvSpPr/>
          <p:nvPr/>
        </p:nvSpPr>
        <p:spPr>
          <a:xfrm>
            <a:off x="6440207" y="2793925"/>
            <a:ext cx="315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LCD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0C1491-78F8-493F-9AFC-F2CCBFB5AC33}"/>
              </a:ext>
            </a:extLst>
          </p:cNvPr>
          <p:cNvSpPr/>
          <p:nvPr/>
        </p:nvSpPr>
        <p:spPr>
          <a:xfrm>
            <a:off x="6440207" y="3672671"/>
            <a:ext cx="3522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주제 선정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4DBB0C-E4F8-4094-9719-B6625618A7E4}"/>
              </a:ext>
            </a:extLst>
          </p:cNvPr>
          <p:cNvSpPr/>
          <p:nvPr/>
        </p:nvSpPr>
        <p:spPr>
          <a:xfrm>
            <a:off x="6440207" y="4551416"/>
            <a:ext cx="3713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D04A27-E2C6-435F-88F2-06635913C541}"/>
              </a:ext>
            </a:extLst>
          </p:cNvPr>
          <p:cNvSpPr/>
          <p:nvPr/>
        </p:nvSpPr>
        <p:spPr>
          <a:xfrm>
            <a:off x="5997235" y="1272155"/>
            <a:ext cx="216000" cy="36000"/>
          </a:xfrm>
          <a:prstGeom prst="rect">
            <a:avLst/>
          </a:prstGeom>
          <a:solidFill>
            <a:srgbClr val="73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F267AA-2D16-44FD-8B94-69ADCF1A7EB0}"/>
              </a:ext>
            </a:extLst>
          </p:cNvPr>
          <p:cNvSpPr/>
          <p:nvPr/>
        </p:nvSpPr>
        <p:spPr>
          <a:xfrm>
            <a:off x="5997235" y="2150899"/>
            <a:ext cx="216000" cy="36000"/>
          </a:xfrm>
          <a:prstGeom prst="rect">
            <a:avLst/>
          </a:prstGeom>
          <a:solidFill>
            <a:srgbClr val="3C7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DEABEC-9712-4E8A-833E-E1200230C0DE}"/>
              </a:ext>
            </a:extLst>
          </p:cNvPr>
          <p:cNvSpPr/>
          <p:nvPr/>
        </p:nvSpPr>
        <p:spPr>
          <a:xfrm>
            <a:off x="5997235" y="3029644"/>
            <a:ext cx="216000" cy="36000"/>
          </a:xfrm>
          <a:prstGeom prst="rect">
            <a:avLst/>
          </a:prstGeom>
          <a:solidFill>
            <a:srgbClr val="0C5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6D9135-1598-493C-B654-B57C9912BCA3}"/>
              </a:ext>
            </a:extLst>
          </p:cNvPr>
          <p:cNvSpPr/>
          <p:nvPr/>
        </p:nvSpPr>
        <p:spPr>
          <a:xfrm>
            <a:off x="5997235" y="3908389"/>
            <a:ext cx="216000" cy="360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67ED5-0639-495E-A39F-D185CC2B7D66}"/>
              </a:ext>
            </a:extLst>
          </p:cNvPr>
          <p:cNvSpPr/>
          <p:nvPr/>
        </p:nvSpPr>
        <p:spPr>
          <a:xfrm>
            <a:off x="5997235" y="4787135"/>
            <a:ext cx="216000" cy="36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436588-A621-4530-A4EA-42DCECCCB740}"/>
              </a:ext>
            </a:extLst>
          </p:cNvPr>
          <p:cNvSpPr/>
          <p:nvPr/>
        </p:nvSpPr>
        <p:spPr>
          <a:xfrm>
            <a:off x="5997235" y="5668339"/>
            <a:ext cx="216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EBD9F-BD21-4917-A2FC-8C351601751B}"/>
              </a:ext>
            </a:extLst>
          </p:cNvPr>
          <p:cNvSpPr txBox="1"/>
          <p:nvPr/>
        </p:nvSpPr>
        <p:spPr>
          <a:xfrm>
            <a:off x="2909117" y="1036438"/>
            <a:ext cx="22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4800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31B36D-1D35-43CF-B9A4-9AA9CD798C2B}"/>
              </a:ext>
            </a:extLst>
          </p:cNvPr>
          <p:cNvCxnSpPr>
            <a:cxnSpLocks/>
          </p:cNvCxnSpPr>
          <p:nvPr/>
        </p:nvCxnSpPr>
        <p:spPr>
          <a:xfrm>
            <a:off x="5247233" y="1036437"/>
            <a:ext cx="29835" cy="492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A5E13B-4ADC-4C81-95A8-65A8C7BE519F}"/>
              </a:ext>
            </a:extLst>
          </p:cNvPr>
          <p:cNvSpPr/>
          <p:nvPr/>
        </p:nvSpPr>
        <p:spPr>
          <a:xfrm>
            <a:off x="6440207" y="5406729"/>
            <a:ext cx="3713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264323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네자리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829225" y="150194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개 핀 中 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세그먼트 제어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네 자리 숫자 중 특정 순간에 어느 자리에 출력할 것인지 결정하기 위해 사용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ABA47E-A196-EE0A-085F-A9080347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6" t="60296" r="17338" b="11373"/>
          <a:stretch/>
        </p:blipFill>
        <p:spPr>
          <a:xfrm>
            <a:off x="1970800" y="2250448"/>
            <a:ext cx="7484025" cy="4246755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FA078DE-4C6D-4750-56DD-5B8A36BEA40C}"/>
              </a:ext>
            </a:extLst>
          </p:cNvPr>
          <p:cNvSpPr/>
          <p:nvPr/>
        </p:nvSpPr>
        <p:spPr>
          <a:xfrm>
            <a:off x="2174000" y="5388569"/>
            <a:ext cx="1859520" cy="851165"/>
          </a:xfrm>
          <a:prstGeom prst="frame">
            <a:avLst>
              <a:gd name="adj1" fmla="val 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D17F2-36AB-2EBD-26B7-259AB27CEE27}"/>
              </a:ext>
            </a:extLst>
          </p:cNvPr>
          <p:cNvSpPr txBox="1"/>
          <p:nvPr/>
        </p:nvSpPr>
        <p:spPr>
          <a:xfrm>
            <a:off x="4021172" y="5352486"/>
            <a:ext cx="7977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C58EF"/>
                </a:solidFill>
              </a:rPr>
              <a:t>세그먼트 제어</a:t>
            </a:r>
            <a:r>
              <a:rPr lang="en-US" altLang="ko-KR" dirty="0">
                <a:solidFill>
                  <a:srgbClr val="0C58EF"/>
                </a:solidFill>
              </a:rPr>
              <a:t>(8</a:t>
            </a:r>
            <a:r>
              <a:rPr lang="ko-KR" altLang="en-US" dirty="0">
                <a:solidFill>
                  <a:srgbClr val="0C58EF"/>
                </a:solidFill>
              </a:rPr>
              <a:t>개</a:t>
            </a:r>
            <a:r>
              <a:rPr lang="en-US" altLang="ko-KR" dirty="0">
                <a:solidFill>
                  <a:srgbClr val="0C58EF"/>
                </a:solidFill>
              </a:rPr>
              <a:t>): </a:t>
            </a:r>
            <a:r>
              <a:rPr lang="ko-KR" altLang="en-US" dirty="0" err="1"/>
              <a:t>핀번호</a:t>
            </a:r>
            <a:r>
              <a:rPr lang="en-US" altLang="ko-KR" dirty="0"/>
              <a:t>(</a:t>
            </a:r>
            <a:r>
              <a:rPr lang="ko-KR" altLang="en-US" dirty="0"/>
              <a:t>세그먼트이름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한자리와 동일하게 켜고 싶은 것에 </a:t>
            </a:r>
            <a:r>
              <a:rPr lang="en-US" altLang="ko-KR" dirty="0"/>
              <a:t>1, </a:t>
            </a:r>
            <a:r>
              <a:rPr lang="ko-KR" altLang="en-US" dirty="0"/>
              <a:t>끄고 싶은 것에 </a:t>
            </a:r>
            <a:r>
              <a:rPr lang="en-US" altLang="ko-KR" dirty="0"/>
              <a:t>0 </a:t>
            </a:r>
            <a:r>
              <a:rPr lang="ko-KR" altLang="en-US" dirty="0"/>
              <a:t>주기</a:t>
            </a:r>
            <a:r>
              <a:rPr lang="en-US" altLang="ko-KR" dirty="0"/>
              <a:t>-&gt;</a:t>
            </a:r>
            <a:r>
              <a:rPr lang="ko-KR" altLang="en-US" dirty="0" err="1"/>
              <a:t>공통음극방식</a:t>
            </a:r>
            <a:endParaRPr lang="en-US" altLang="ko-KR" dirty="0"/>
          </a:p>
          <a:p>
            <a:r>
              <a:rPr lang="ko-KR" altLang="en-US" dirty="0" err="1"/>
              <a:t>공통양극반식은</a:t>
            </a:r>
            <a:r>
              <a:rPr lang="ko-KR" altLang="en-US" dirty="0"/>
              <a:t> 반대로</a:t>
            </a:r>
            <a:endParaRPr lang="en-US" altLang="ko-KR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AD3BBBC-7253-9733-EA2A-F4B184E6C7B0}"/>
              </a:ext>
            </a:extLst>
          </p:cNvPr>
          <p:cNvSpPr/>
          <p:nvPr/>
        </p:nvSpPr>
        <p:spPr>
          <a:xfrm>
            <a:off x="2192252" y="2250448"/>
            <a:ext cx="7041120" cy="646331"/>
          </a:xfrm>
          <a:prstGeom prst="frame">
            <a:avLst>
              <a:gd name="adj1" fmla="val 4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5D6A6-7913-29A3-4B90-69C211FC4D2C}"/>
              </a:ext>
            </a:extLst>
          </p:cNvPr>
          <p:cNvSpPr txBox="1"/>
          <p:nvPr/>
        </p:nvSpPr>
        <p:spPr>
          <a:xfrm>
            <a:off x="9375612" y="2250448"/>
            <a:ext cx="2623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C58EF"/>
                </a:solidFill>
              </a:rPr>
              <a:t>네 자리 숫자 중 하나 선택하기 위한 핀</a:t>
            </a:r>
            <a:r>
              <a:rPr lang="en-US" altLang="ko-KR" dirty="0">
                <a:solidFill>
                  <a:srgbClr val="0C58EF"/>
                </a:solidFill>
              </a:rPr>
              <a:t>:</a:t>
            </a:r>
          </a:p>
          <a:p>
            <a:r>
              <a:rPr lang="ko-KR" altLang="en-US" dirty="0" err="1"/>
              <a:t>공통음극방식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켜고 싶은 자리 </a:t>
            </a:r>
            <a:r>
              <a:rPr lang="en-US" altLang="ko-KR" dirty="0"/>
              <a:t>0</a:t>
            </a:r>
          </a:p>
          <a:p>
            <a:r>
              <a:rPr lang="ko-KR" altLang="en-US" dirty="0" err="1"/>
              <a:t>끄로</a:t>
            </a:r>
            <a:r>
              <a:rPr lang="ko-KR" altLang="en-US" dirty="0"/>
              <a:t> 싶은 자리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공통 양극방식</a:t>
            </a:r>
            <a:r>
              <a:rPr lang="en-US" altLang="ko-KR" dirty="0"/>
              <a:t>: </a:t>
            </a:r>
            <a:r>
              <a:rPr lang="ko-KR" altLang="en-US" dirty="0"/>
              <a:t>반대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92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네자리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829225" y="150194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첫 번째 자리에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</a:t>
            </a:r>
            <a:r>
              <a:rPr lang="en-US" altLang="ko-KR" dirty="0"/>
              <a:t>0.1</a:t>
            </a:r>
            <a:r>
              <a:rPr lang="ko-KR" altLang="en-US" dirty="0"/>
              <a:t>초 간격으로 숫자를 출력하고 다음 자리로 이동하여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숫자 출력을 반복 </a:t>
            </a:r>
            <a:r>
              <a:rPr lang="en-US" altLang="ko-KR" dirty="0"/>
              <a:t>(p.385~389)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E6CDE-2B63-69D2-7E4F-7D0F4E410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6" t="43704" r="14841" b="19111"/>
          <a:stretch/>
        </p:blipFill>
        <p:spPr>
          <a:xfrm>
            <a:off x="2854960" y="2250448"/>
            <a:ext cx="6035040" cy="40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네자리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표시장치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829225" y="1501940"/>
            <a:ext cx="10454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첫 번째 자리에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</a:t>
            </a:r>
            <a:r>
              <a:rPr lang="en-US" altLang="ko-KR" dirty="0"/>
              <a:t>0.1</a:t>
            </a:r>
            <a:r>
              <a:rPr lang="ko-KR" altLang="en-US" dirty="0"/>
              <a:t>초 간격으로 숫자를 출력하고 다음 자리로 이동하여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숫자 출력을 반복 </a:t>
            </a:r>
            <a:r>
              <a:rPr lang="en-US" altLang="ko-KR" dirty="0"/>
              <a:t>(p.385~389)</a:t>
            </a:r>
          </a:p>
          <a:p>
            <a:r>
              <a:rPr lang="ko-KR" altLang="en-US" dirty="0"/>
              <a:t>앞의 한자리 </a:t>
            </a:r>
            <a:r>
              <a:rPr lang="en-US" altLang="ko-KR" dirty="0"/>
              <a:t>7</a:t>
            </a:r>
            <a:r>
              <a:rPr lang="ko-KR" altLang="en-US" dirty="0"/>
              <a:t>세그먼트 표시장치 제어 실습과 거의 동일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19-6, 7: 0.1</a:t>
            </a:r>
            <a:r>
              <a:rPr lang="ko-KR" altLang="en-US" dirty="0"/>
              <a:t>초 간격으로 숫자를 표시하기 위해 </a:t>
            </a:r>
            <a:r>
              <a:rPr lang="en-US" altLang="ko-KR" dirty="0"/>
              <a:t>_</a:t>
            </a:r>
            <a:r>
              <a:rPr lang="en-US" altLang="ko-KR" dirty="0" err="1"/>
              <a:t>delay_ms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r>
              <a:rPr lang="en-US" altLang="ko-KR" dirty="0"/>
              <a:t>19-6: </a:t>
            </a:r>
            <a:r>
              <a:rPr lang="ko-KR" altLang="en-US" dirty="0"/>
              <a:t>네 자리 </a:t>
            </a:r>
            <a:r>
              <a:rPr lang="en-US" altLang="ko-KR" dirty="0"/>
              <a:t>7</a:t>
            </a:r>
            <a:r>
              <a:rPr lang="ko-KR" altLang="en-US" dirty="0"/>
              <a:t>세그먼트 표시장치에 한 자리 숫자만 나타내는 코드</a:t>
            </a:r>
            <a:endParaRPr lang="en-US" altLang="ko-KR" dirty="0"/>
          </a:p>
          <a:p>
            <a:r>
              <a:rPr lang="en-US" altLang="ko-KR" dirty="0"/>
              <a:t>19-7: </a:t>
            </a:r>
            <a:r>
              <a:rPr lang="ko-KR" altLang="en-US" dirty="0"/>
              <a:t>네 자리 </a:t>
            </a:r>
            <a:r>
              <a:rPr lang="en-US" altLang="ko-KR" dirty="0"/>
              <a:t>7</a:t>
            </a:r>
            <a:r>
              <a:rPr lang="ko-KR" altLang="en-US" dirty="0"/>
              <a:t>세그먼트 표시장치에 네 자리 숫자 나타내는 코드 </a:t>
            </a:r>
            <a:endParaRPr lang="en-US" altLang="ko-KR" dirty="0"/>
          </a:p>
          <a:p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앞에서 언급했듯이 </a:t>
            </a:r>
            <a:r>
              <a:rPr lang="en-US" altLang="ko-KR" dirty="0"/>
              <a:t>_</a:t>
            </a:r>
            <a:r>
              <a:rPr lang="en-US" altLang="ko-KR" dirty="0" err="1"/>
              <a:t>delay_ms</a:t>
            </a:r>
            <a:r>
              <a:rPr lang="en-US" altLang="ko-KR" dirty="0"/>
              <a:t> </a:t>
            </a:r>
            <a:r>
              <a:rPr lang="ko-KR" altLang="en-US" dirty="0"/>
              <a:t>함수는 실행 중인 동안에는 다른 작업 진행</a:t>
            </a:r>
            <a:r>
              <a:rPr lang="en-US" altLang="ko-KR" dirty="0"/>
              <a:t>X, </a:t>
            </a:r>
            <a:r>
              <a:rPr lang="ko-KR" altLang="en-US" dirty="0"/>
              <a:t>따라서 이 함수가 실행되는 동안 표시장치가 갱신되지 않아 네 자리 숫자가 정확하게 표시되지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잔상효과가 </a:t>
            </a:r>
            <a:r>
              <a:rPr lang="en-US" altLang="ko-KR" dirty="0"/>
              <a:t>0.1</a:t>
            </a:r>
            <a:r>
              <a:rPr lang="ko-KR" altLang="en-US" dirty="0"/>
              <a:t>초 보다 짧은 이유도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19-8: </a:t>
            </a:r>
            <a:r>
              <a:rPr lang="en-US" altLang="ko-KR" dirty="0" err="1"/>
              <a:t>millis</a:t>
            </a:r>
            <a:r>
              <a:rPr lang="en-US" altLang="ko-KR" dirty="0"/>
              <a:t> </a:t>
            </a:r>
            <a:r>
              <a:rPr lang="ko-KR" altLang="en-US" dirty="0"/>
              <a:t>함수 사용하여 모든 자리가 동시에 켜진 것처럼 보이게 한 코드 </a:t>
            </a:r>
            <a:endParaRPr lang="en-US" altLang="ko-KR" dirty="0"/>
          </a:p>
          <a:p>
            <a:r>
              <a:rPr lang="ko-KR" altLang="en-US" dirty="0"/>
              <a:t>갱신 주기를 더 짧게 하여 잔상효과가 가능하게끔 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254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LCD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LCD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1062838" y="1820109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01C45-6164-9F01-ECAD-FE04F8C0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9" y="1694551"/>
            <a:ext cx="5101675" cy="1652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A2110-93B2-EC3E-4A0B-67A4759D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9" y="3347494"/>
            <a:ext cx="5101675" cy="3216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C897267-92B0-25D5-6CEA-7155D96523D5}"/>
                  </a:ext>
                </a:extLst>
              </p14:cNvPr>
              <p14:cNvContentPartPr/>
              <p14:nvPr/>
            </p14:nvContentPartPr>
            <p14:xfrm>
              <a:off x="3605521" y="2941842"/>
              <a:ext cx="1001160" cy="331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C897267-92B0-25D5-6CEA-7155D96523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1521" y="2833842"/>
                <a:ext cx="1108800" cy="2487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A6034926-63A5-C9C5-149C-CDF691DB2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591" y="1694551"/>
            <a:ext cx="6258628" cy="48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57155-3729-B18E-AE7B-4BBEB1D1DC4A}"/>
              </a:ext>
            </a:extLst>
          </p:cNvPr>
          <p:cNvSpPr txBox="1"/>
          <p:nvPr/>
        </p:nvSpPr>
        <p:spPr>
          <a:xfrm>
            <a:off x="1177636" y="1769795"/>
            <a:ext cx="9836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메이커 스타 </a:t>
            </a:r>
            <a:r>
              <a:rPr lang="en-US" altLang="ko-KR" dirty="0">
                <a:highlight>
                  <a:srgbClr val="FFFF00"/>
                </a:highlight>
              </a:rPr>
              <a:t>6.30</a:t>
            </a:r>
            <a:r>
              <a:rPr lang="ko-KR" altLang="en-US" dirty="0">
                <a:highlight>
                  <a:srgbClr val="FFFF00"/>
                </a:highlight>
              </a:rPr>
              <a:t>일까지 신청서 제출</a:t>
            </a:r>
            <a:r>
              <a:rPr lang="en-US" altLang="ko-KR" dirty="0">
                <a:highlight>
                  <a:srgbClr val="FFFF00"/>
                </a:highlight>
              </a:rPr>
              <a:t> -&gt; </a:t>
            </a:r>
            <a:r>
              <a:rPr lang="ko-KR" altLang="en-US" dirty="0">
                <a:highlight>
                  <a:srgbClr val="FFFF00"/>
                </a:highlight>
              </a:rPr>
              <a:t>프로젝트 진행</a:t>
            </a:r>
            <a:r>
              <a:rPr lang="en-US" altLang="ko-KR" dirty="0">
                <a:highlight>
                  <a:srgbClr val="FFFF00"/>
                </a:highlight>
              </a:rPr>
              <a:t> -&gt; 9.30 </a:t>
            </a:r>
            <a:r>
              <a:rPr lang="ko-KR" altLang="en-US" dirty="0">
                <a:highlight>
                  <a:srgbClr val="FFFF00"/>
                </a:highlight>
              </a:rPr>
              <a:t>임베디드 </a:t>
            </a:r>
            <a:r>
              <a:rPr lang="en-US" altLang="ko-KR" dirty="0">
                <a:highlight>
                  <a:srgbClr val="FFFF00"/>
                </a:highlight>
              </a:rPr>
              <a:t>SW </a:t>
            </a:r>
            <a:r>
              <a:rPr lang="ko-KR" altLang="en-US" dirty="0">
                <a:highlight>
                  <a:srgbClr val="FFFF00"/>
                </a:highlight>
              </a:rPr>
              <a:t>제출</a:t>
            </a:r>
            <a:endParaRPr lang="en-US" altLang="ko-KR" dirty="0">
              <a:highlight>
                <a:srgbClr val="FFFF00"/>
              </a:highlight>
            </a:endParaRP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스마트 옷장</a:t>
            </a:r>
            <a:r>
              <a:rPr lang="en-US" altLang="ko-KR" dirty="0"/>
              <a:t>: </a:t>
            </a:r>
            <a:r>
              <a:rPr lang="ko-KR" altLang="en-US" dirty="0"/>
              <a:t>날씨에 따라 옷 뽑아 주기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여행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스마트 서랍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시각장애인을 위한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 시각장애인을 위한 </a:t>
            </a:r>
            <a:r>
              <a:rPr lang="ko-KR" altLang="en-US" dirty="0">
                <a:highlight>
                  <a:srgbClr val="FFFF00"/>
                </a:highlight>
              </a:rPr>
              <a:t>스마트 </a:t>
            </a:r>
            <a:r>
              <a:rPr lang="ko-KR" altLang="en-US" dirty="0" err="1">
                <a:highlight>
                  <a:srgbClr val="FFFF00"/>
                </a:highlight>
              </a:rPr>
              <a:t>글래스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전방 물체 인식 </a:t>
            </a:r>
            <a:r>
              <a:rPr lang="en-US" altLang="ko-KR" dirty="0"/>
              <a:t>-&gt; </a:t>
            </a:r>
            <a:r>
              <a:rPr lang="ko-KR" altLang="en-US" dirty="0"/>
              <a:t>음성 안내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시각장애인을 위한 만능 리모컨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신호등 음성 안내 버튼 대체 </a:t>
            </a:r>
            <a:r>
              <a:rPr lang="en-US" altLang="ko-KR" dirty="0"/>
              <a:t>-&gt; IR </a:t>
            </a:r>
            <a:r>
              <a:rPr lang="ko-KR" altLang="en-US" dirty="0"/>
              <a:t>리모컨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펜에 가속도 센서 </a:t>
            </a:r>
            <a:r>
              <a:rPr lang="en-US" altLang="ko-KR" dirty="0"/>
              <a:t>-&gt; </a:t>
            </a:r>
            <a:r>
              <a:rPr lang="ko-KR" altLang="en-US" dirty="0"/>
              <a:t>글씨 쓰기</a:t>
            </a:r>
            <a:r>
              <a:rPr lang="en-US" altLang="ko-KR" dirty="0"/>
              <a:t> (for</a:t>
            </a:r>
            <a:r>
              <a:rPr lang="ko-KR" altLang="en-US" dirty="0"/>
              <a:t> 청각장애인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전기차 무선 충전</a:t>
            </a:r>
            <a:r>
              <a:rPr lang="en-US" altLang="ko-KR" dirty="0"/>
              <a:t>: </a:t>
            </a:r>
            <a:r>
              <a:rPr lang="ko-KR" altLang="en-US" dirty="0" err="1">
                <a:highlight>
                  <a:srgbClr val="FFFF00"/>
                </a:highlight>
              </a:rPr>
              <a:t>터틀봇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>
                <a:highlight>
                  <a:srgbClr val="FFFF00"/>
                </a:highlight>
              </a:rPr>
              <a:t>모니터</a:t>
            </a:r>
            <a:r>
              <a:rPr lang="ko-KR" altLang="en-US" dirty="0"/>
              <a:t> 식탁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>
                <a:highlight>
                  <a:srgbClr val="FFFF00"/>
                </a:highlight>
              </a:rPr>
              <a:t>유압</a:t>
            </a:r>
            <a:r>
              <a:rPr lang="ko-KR" altLang="en-US" dirty="0"/>
              <a:t> 조절</a:t>
            </a:r>
            <a:r>
              <a:rPr lang="en-US" altLang="ko-KR" dirty="0"/>
              <a:t> </a:t>
            </a:r>
            <a:r>
              <a:rPr lang="ko-KR" altLang="en-US" dirty="0"/>
              <a:t>웨이트 머신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물체 크기에 따른 버튼 깊이 조절 </a:t>
            </a:r>
            <a:r>
              <a:rPr lang="en-US" altLang="ko-KR" dirty="0">
                <a:highlight>
                  <a:srgbClr val="FFFF00"/>
                </a:highlight>
              </a:rPr>
              <a:t>VR</a:t>
            </a:r>
            <a:r>
              <a:rPr lang="en-US" altLang="ko-KR" dirty="0"/>
              <a:t> </a:t>
            </a:r>
            <a:r>
              <a:rPr lang="ko-KR" altLang="en-US" dirty="0"/>
              <a:t>컨트롤러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11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24A2C-BAFA-4E1A-B75F-E19E5907DB55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5B8C4-49A4-4BA4-9C4C-E06101725B27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D62AD7-6233-4025-9B32-2AC8C42DA8D3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동   아   리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9D8C6-DD35-4B0F-AB03-4A6DD51A7BE7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EC87B-9DA2-48B3-8E90-994C7707F1CD}"/>
              </a:ext>
            </a:extLst>
          </p:cNvPr>
          <p:cNvSpPr txBox="1"/>
          <p:nvPr/>
        </p:nvSpPr>
        <p:spPr>
          <a:xfrm>
            <a:off x="0" y="264417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Thank You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5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시리얼 통신 방식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여러 장치들과 최소한의 연결선만 가지고</a:t>
            </a:r>
            <a:r>
              <a:rPr lang="en-US" altLang="ko-KR" dirty="0"/>
              <a:t> </a:t>
            </a:r>
            <a:r>
              <a:rPr lang="ko-KR" altLang="en-US" dirty="0"/>
              <a:t>여러 개의 장치와 연결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저속통신방식 </a:t>
            </a:r>
            <a:r>
              <a:rPr lang="en-US" altLang="ko-KR" dirty="0"/>
              <a:t>(&lt;-&gt; SPI</a:t>
            </a:r>
            <a:r>
              <a:rPr lang="ko-KR" altLang="en-US" dirty="0"/>
              <a:t>고속통신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DDF7C6-A7E0-139E-963C-2291A989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25" y="2961058"/>
            <a:ext cx="7415816" cy="36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시리얼 통신 방식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여러 장치들과 최소한의 연결선만 가지고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저속통신방식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DA0CF8-371F-53F6-F257-0AB9A9A2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58" y="3081380"/>
            <a:ext cx="5912124" cy="32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...</a:t>
            </a:r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057A0C-291A-D11D-CCC0-5A532F63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49" y="1932140"/>
            <a:ext cx="8897592" cy="4267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76B4DF3-E118-4C5E-6FDF-FC5CE8981A12}"/>
                  </a:ext>
                </a:extLst>
              </p14:cNvPr>
              <p14:cNvContentPartPr/>
              <p14:nvPr/>
            </p14:nvContentPartPr>
            <p14:xfrm>
              <a:off x="5010981" y="2858640"/>
              <a:ext cx="456840" cy="10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76B4DF3-E118-4C5E-6FDF-FC5CE8981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6981" y="2750640"/>
                <a:ext cx="564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66C30B6-D10C-2472-5C62-CB1D633F5314}"/>
                  </a:ext>
                </a:extLst>
              </p14:cNvPr>
              <p14:cNvContentPartPr/>
              <p14:nvPr/>
            </p14:nvContentPartPr>
            <p14:xfrm>
              <a:off x="6812781" y="2858280"/>
              <a:ext cx="2086920" cy="28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66C30B6-D10C-2472-5C62-CB1D633F53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9141" y="2750640"/>
                <a:ext cx="2194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0F12972-BD81-9B59-E2BC-A82921CA906F}"/>
                  </a:ext>
                </a:extLst>
              </p14:cNvPr>
              <p14:cNvContentPartPr/>
              <p14:nvPr/>
            </p14:nvContentPartPr>
            <p14:xfrm>
              <a:off x="5037621" y="3226560"/>
              <a:ext cx="2211840" cy="457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0F12972-BD81-9B59-E2BC-A82921CA90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3981" y="3118920"/>
                <a:ext cx="23194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8D693CF-BC1F-D45E-777C-DE2F80BA1A08}"/>
                  </a:ext>
                </a:extLst>
              </p14:cNvPr>
              <p14:cNvContentPartPr/>
              <p14:nvPr/>
            </p14:nvContentPartPr>
            <p14:xfrm>
              <a:off x="8578581" y="3250320"/>
              <a:ext cx="41184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8D693CF-BC1F-D45E-777C-DE2F80BA1A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4941" y="3142320"/>
                <a:ext cx="519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59F5DC2-C0AF-F053-C2D3-B27E1F976540}"/>
                  </a:ext>
                </a:extLst>
              </p14:cNvPr>
              <p14:cNvContentPartPr/>
              <p14:nvPr/>
            </p14:nvContentPartPr>
            <p14:xfrm>
              <a:off x="6804141" y="5440200"/>
              <a:ext cx="3176280" cy="72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59F5DC2-C0AF-F053-C2D3-B27E1F976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0141" y="5332560"/>
                <a:ext cx="32839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F959D31-2155-A79C-B73C-1C2E18BAA616}"/>
                  </a:ext>
                </a:extLst>
              </p14:cNvPr>
              <p14:cNvContentPartPr/>
              <p14:nvPr/>
            </p14:nvContentPartPr>
            <p14:xfrm>
              <a:off x="5046981" y="5503920"/>
              <a:ext cx="143280" cy="5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F959D31-2155-A79C-B73C-1C2E18BAA6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92981" y="5396280"/>
                <a:ext cx="250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DF14175-117C-6D6F-AB5C-D13115D5E175}"/>
                  </a:ext>
                </a:extLst>
              </p14:cNvPr>
              <p14:cNvContentPartPr/>
              <p14:nvPr/>
            </p14:nvContentPartPr>
            <p14:xfrm>
              <a:off x="6786141" y="5853840"/>
              <a:ext cx="1188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DF14175-117C-6D6F-AB5C-D13115D5E1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2141" y="5745840"/>
                <a:ext cx="12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19013BA-11FB-3AAD-1935-88E228F813D0}"/>
                  </a:ext>
                </a:extLst>
              </p14:cNvPr>
              <p14:cNvContentPartPr/>
              <p14:nvPr/>
            </p14:nvContentPartPr>
            <p14:xfrm>
              <a:off x="8614581" y="5880480"/>
              <a:ext cx="1487520" cy="10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19013BA-11FB-3AAD-1935-88E228F813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60941" y="5772480"/>
                <a:ext cx="159516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99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통신방법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-SDA(Serial</a:t>
            </a:r>
            <a:r>
              <a:rPr lang="ko-KR" altLang="en-US" dirty="0"/>
              <a:t> </a:t>
            </a:r>
            <a:r>
              <a:rPr lang="en-US" altLang="ko-KR" dirty="0"/>
              <a:t>Data):  </a:t>
            </a:r>
            <a:r>
              <a:rPr lang="ko-KR" altLang="en-US" dirty="0"/>
              <a:t>데이터 </a:t>
            </a:r>
            <a:r>
              <a:rPr lang="ko-KR" altLang="en-US" dirty="0" err="1"/>
              <a:t>전송선</a:t>
            </a:r>
            <a:endParaRPr lang="en-US" altLang="ko-KR" dirty="0"/>
          </a:p>
          <a:p>
            <a:r>
              <a:rPr lang="en-US" altLang="ko-KR" dirty="0"/>
              <a:t>-SCL(Serial Clock) :</a:t>
            </a:r>
            <a:r>
              <a:rPr lang="ko-KR" altLang="en-US" dirty="0"/>
              <a:t> 데이터 통신에 필요한 클럭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데이터는 </a:t>
            </a:r>
            <a:r>
              <a:rPr lang="en-US" altLang="ko-KR" dirty="0"/>
              <a:t>SCL</a:t>
            </a:r>
            <a:r>
              <a:rPr lang="ko-KR" altLang="en-US" dirty="0"/>
              <a:t>가 </a:t>
            </a:r>
            <a:r>
              <a:rPr lang="en-US" altLang="ko-KR" dirty="0"/>
              <a:t>HIGH</a:t>
            </a:r>
            <a:r>
              <a:rPr lang="ko-KR" altLang="en-US" dirty="0"/>
              <a:t>일 때 </a:t>
            </a:r>
            <a:r>
              <a:rPr lang="en-US" altLang="ko-KR" dirty="0"/>
              <a:t>1</a:t>
            </a:r>
            <a:r>
              <a:rPr lang="ko-KR" altLang="en-US" dirty="0"/>
              <a:t>바이트 단위로 샘플링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데이터 전이는 </a:t>
            </a:r>
            <a:r>
              <a:rPr lang="en-US" altLang="ko-KR" dirty="0"/>
              <a:t>SCL</a:t>
            </a:r>
            <a:r>
              <a:rPr lang="ko-KR" altLang="en-US" dirty="0"/>
              <a:t>이 </a:t>
            </a:r>
            <a:r>
              <a:rPr lang="en-US" altLang="ko-KR" dirty="0"/>
              <a:t>LOW</a:t>
            </a:r>
            <a:r>
              <a:rPr lang="ko-KR" altLang="en-US" dirty="0"/>
              <a:t>일 때만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17382-4489-4314-8ECC-03522D2A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83" y="3081380"/>
            <a:ext cx="5869095" cy="33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1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통신방법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29071" y="1862001"/>
            <a:ext cx="1023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시작조건</a:t>
            </a:r>
            <a:r>
              <a:rPr lang="en-US" altLang="ko-KR" dirty="0"/>
              <a:t>: SCL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SDA:</a:t>
            </a:r>
            <a:r>
              <a:rPr lang="ko-KR" altLang="en-US" dirty="0"/>
              <a:t> </a:t>
            </a:r>
            <a:r>
              <a:rPr lang="en-US" altLang="ko-KR" dirty="0"/>
              <a:t>H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L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정지조건</a:t>
            </a:r>
            <a:r>
              <a:rPr lang="en-US" altLang="ko-KR" dirty="0"/>
              <a:t>: SCL = 1, SDA: L -&gt; 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5118C-FCD6-3F31-C02D-629A5A21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48" y="3086257"/>
            <a:ext cx="647790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0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I2C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통신방법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496CE-0FC1-4171-ABEF-480380B732A5}"/>
              </a:ext>
            </a:extLst>
          </p:cNvPr>
          <p:cNvSpPr txBox="1"/>
          <p:nvPr/>
        </p:nvSpPr>
        <p:spPr>
          <a:xfrm>
            <a:off x="757646" y="1881051"/>
            <a:ext cx="10232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주소지정을 통해 어떤 장치와 송수신 할지 정할 </a:t>
            </a:r>
            <a:r>
              <a:rPr lang="ko-KR" altLang="en-US" dirty="0" err="1"/>
              <a:t>수있다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주소는 </a:t>
            </a:r>
            <a:r>
              <a:rPr lang="en-US" altLang="ko-KR" dirty="0"/>
              <a:t>7</a:t>
            </a:r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마지막 비트는 읽기</a:t>
            </a:r>
            <a:r>
              <a:rPr lang="en-US" altLang="ko-KR" dirty="0"/>
              <a:t>/</a:t>
            </a:r>
            <a:r>
              <a:rPr lang="ko-KR" altLang="en-US" dirty="0"/>
              <a:t>쓰기 모드 선택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주소 </a:t>
            </a:r>
            <a:r>
              <a:rPr lang="en-US" altLang="ko-KR" dirty="0"/>
              <a:t>‘0000 000’</a:t>
            </a:r>
            <a:r>
              <a:rPr lang="ko-KR" altLang="en-US" dirty="0"/>
              <a:t>은 마스터가 모든 </a:t>
            </a:r>
            <a:r>
              <a:rPr lang="ko-KR" altLang="en-US" dirty="0" err="1"/>
              <a:t>슬레이브에</a:t>
            </a:r>
            <a:r>
              <a:rPr lang="ko-KR" altLang="en-US" dirty="0"/>
              <a:t> 데이터를 전송할 때 사용</a:t>
            </a:r>
            <a:r>
              <a:rPr lang="en-US" altLang="ko-KR" dirty="0"/>
              <a:t>(general</a:t>
            </a:r>
            <a:r>
              <a:rPr lang="ko-KR" altLang="en-US" dirty="0"/>
              <a:t> </a:t>
            </a:r>
            <a:r>
              <a:rPr lang="en-US" altLang="ko-KR" dirty="0"/>
              <a:t>call)</a:t>
            </a:r>
          </a:p>
          <a:p>
            <a:r>
              <a:rPr lang="en-US" altLang="ko-KR" dirty="0"/>
              <a:t>-LSB</a:t>
            </a:r>
            <a:r>
              <a:rPr lang="ko-KR" altLang="en-US" dirty="0"/>
              <a:t>가 </a:t>
            </a:r>
            <a:r>
              <a:rPr lang="en-US" altLang="ko-KR" dirty="0"/>
              <a:t>LOW: </a:t>
            </a:r>
            <a:r>
              <a:rPr lang="ko-KR" altLang="en-US" dirty="0"/>
              <a:t>마스터가 해당 주소로 데이터 송신 </a:t>
            </a:r>
            <a:r>
              <a:rPr lang="en-US" altLang="ko-KR" dirty="0"/>
              <a:t>(</a:t>
            </a:r>
            <a:r>
              <a:rPr lang="ko-KR" altLang="en-US" dirty="0"/>
              <a:t>쓰기 모드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-LSB</a:t>
            </a:r>
            <a:r>
              <a:rPr lang="ko-KR" altLang="en-US" dirty="0"/>
              <a:t>가 </a:t>
            </a:r>
            <a:r>
              <a:rPr lang="en-US" altLang="ko-KR" dirty="0"/>
              <a:t>HIGH: </a:t>
            </a:r>
            <a:r>
              <a:rPr lang="ko-KR" altLang="en-US" dirty="0"/>
              <a:t>마스터가 해당 주소로 부터 데이터 수신 </a:t>
            </a:r>
            <a:r>
              <a:rPr lang="en-US" altLang="ko-KR" dirty="0"/>
              <a:t>(</a:t>
            </a:r>
            <a:r>
              <a:rPr lang="ko-KR" altLang="en-US" dirty="0"/>
              <a:t>읽기 모드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ECCCC-51D7-9D62-39BD-A7EE6860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72" y="3839667"/>
            <a:ext cx="595395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1353</Words>
  <Application>Microsoft Office PowerPoint</Application>
  <PresentationFormat>와이드스크린</PresentationFormat>
  <Paragraphs>198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Exo 2 Semi Bold</vt:lpstr>
      <vt:lpstr>나눔스퀘어</vt:lpstr>
      <vt:lpstr>나눔스퀘어 Bold</vt:lpstr>
      <vt:lpstr>나눔스퀘어 Light</vt:lpstr>
      <vt:lpstr>나눔스퀘어라운드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선지 김</dc:creator>
  <cp:lastModifiedBy>황찬욱</cp:lastModifiedBy>
  <cp:revision>30</cp:revision>
  <dcterms:created xsi:type="dcterms:W3CDTF">2019-03-04T12:13:01Z</dcterms:created>
  <dcterms:modified xsi:type="dcterms:W3CDTF">2022-06-19T10:09:10Z</dcterms:modified>
</cp:coreProperties>
</file>